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8" r:id="rId1"/>
  </p:sldMasterIdLst>
  <p:notesMasterIdLst>
    <p:notesMasterId r:id="rId16"/>
  </p:notesMasterIdLst>
  <p:sldIdLst>
    <p:sldId id="256" r:id="rId2"/>
    <p:sldId id="259" r:id="rId3"/>
    <p:sldId id="260" r:id="rId4"/>
    <p:sldId id="262" r:id="rId5"/>
    <p:sldId id="282" r:id="rId6"/>
    <p:sldId id="263" r:id="rId7"/>
    <p:sldId id="264" r:id="rId8"/>
    <p:sldId id="265" r:id="rId9"/>
    <p:sldId id="279" r:id="rId10"/>
    <p:sldId id="268" r:id="rId11"/>
    <p:sldId id="270" r:id="rId12"/>
    <p:sldId id="280" r:id="rId13"/>
    <p:sldId id="276" r:id="rId14"/>
    <p:sldId id="258" r:id="rId15"/>
  </p:sldIdLst>
  <p:sldSz cx="9144000" cy="5143500" type="screen16x9"/>
  <p:notesSz cx="6858000" cy="9144000"/>
  <p:defaultTextStyle>
    <a:defPPr>
      <a:defRPr lang="sv-S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orient="horz" pos="31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Författare" initials="F"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00"/>
    <a:srgbClr val="FFF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07" autoAdjust="0"/>
    <p:restoredTop sz="84490" autoAdjust="0"/>
  </p:normalViewPr>
  <p:slideViewPr>
    <p:cSldViewPr snapToGrid="0">
      <p:cViewPr varScale="1">
        <p:scale>
          <a:sx n="124" d="100"/>
          <a:sy n="124" d="100"/>
        </p:scale>
        <p:origin x="1266" y="109"/>
      </p:cViewPr>
      <p:guideLst>
        <p:guide orient="horz" pos="1620"/>
        <p:guide pos="2880"/>
        <p:guide orient="horz" pos="31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0"/>
        <c:ser>
          <c:idx val="0"/>
          <c:order val="0"/>
          <c:tx>
            <c:strRef>
              <c:f>Blad1!$B$1</c:f>
              <c:strCache>
                <c:ptCount val="1"/>
                <c:pt idx="0">
                  <c:v>Kolumn2</c:v>
                </c:pt>
              </c:strCache>
            </c:strRef>
          </c:tx>
          <c:spPr>
            <a:solidFill>
              <a:schemeClr val="tx1"/>
            </a:solidFill>
            <a:ln w="63500">
              <a:solidFill>
                <a:srgbClr val="FFE000"/>
              </a:solidFill>
            </a:ln>
            <a:effectLst/>
          </c:spPr>
          <c:dLbls>
            <c:dLbl>
              <c:idx val="0"/>
              <c:layout>
                <c:manualLayout>
                  <c:x val="-0.13610474182728535"/>
                  <c:y val="9.68750000000000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270-3A42-90F5-7C7388FF1810}"/>
                </c:ext>
              </c:extLst>
            </c:dLbl>
            <c:dLbl>
              <c:idx val="1"/>
              <c:layout>
                <c:manualLayout>
                  <c:x val="3.0245498183841743E-3"/>
                  <c:y val="1.25000000000000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270-3A42-90F5-7C7388FF1810}"/>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Blad1!$A$2:$A$5</c:f>
              <c:strCache>
                <c:ptCount val="3"/>
                <c:pt idx="0">
                  <c:v>Kv 1</c:v>
                </c:pt>
                <c:pt idx="1">
                  <c:v>Kv 2</c:v>
                </c:pt>
                <c:pt idx="2">
                  <c:v>Kv 3</c:v>
                </c:pt>
              </c:strCache>
            </c:strRef>
          </c:cat>
          <c:val>
            <c:numRef>
              <c:f>Blad1!$B$2:$B$5</c:f>
              <c:numCache>
                <c:formatCode>0%</c:formatCode>
                <c:ptCount val="4"/>
                <c:pt idx="0">
                  <c:v>0.55000000000000004</c:v>
                </c:pt>
                <c:pt idx="1">
                  <c:v>0.17</c:v>
                </c:pt>
                <c:pt idx="2">
                  <c:v>0.28000000000000003</c:v>
                </c:pt>
              </c:numCache>
            </c:numRef>
          </c:val>
          <c:extLst>
            <c:ext xmlns:c16="http://schemas.microsoft.com/office/drawing/2014/chart" uri="{C3380CC4-5D6E-409C-BE32-E72D297353CC}">
              <c16:uniqueId val="{00000000-B270-3A42-90F5-7C7388FF1810}"/>
            </c:ext>
          </c:extLst>
        </c:ser>
        <c:dLbls>
          <c:showLegendKey val="0"/>
          <c:showVal val="1"/>
          <c:showCatName val="0"/>
          <c:showSerName val="0"/>
          <c:showPercent val="0"/>
          <c:showBubbleSize val="0"/>
          <c:showLeaderLines val="1"/>
        </c:dLbls>
        <c:firstSliceAng val="32"/>
        <c:holeSize val="57"/>
      </c:doughnutChart>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849B8-FDBA-4C80-BB81-DF7B8A96A9B9}" type="datetimeFigureOut">
              <a:rPr lang="sv-SE" smtClean="0"/>
              <a:t>2021-02-14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B96618-DCD8-4754-B0DF-254AC6747191}" type="slidenum">
              <a:rPr lang="sv-SE" smtClean="0"/>
              <a:t>‹#›</a:t>
            </a:fld>
            <a:endParaRPr lang="sv-SE"/>
          </a:p>
        </p:txBody>
      </p:sp>
    </p:spTree>
    <p:extLst>
      <p:ext uri="{BB962C8B-B14F-4D97-AF65-F5344CB8AC3E}">
        <p14:creationId xmlns:p14="http://schemas.microsoft.com/office/powerpoint/2010/main" val="1974796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In order to set </a:t>
            </a:r>
            <a:r>
              <a:rPr lang="sv-SE" sz="1200" b="0" i="0" kern="1200" dirty="0" err="1">
                <a:solidFill>
                  <a:schemeClr val="tx1"/>
                </a:solidFill>
                <a:effectLst/>
                <a:latin typeface="+mn-lt"/>
                <a:ea typeface="+mn-ea"/>
                <a:cs typeface="+mn-cs"/>
              </a:rPr>
              <a:t>knowledge</a:t>
            </a:r>
            <a:r>
              <a:rPr lang="sv-SE" sz="1200" b="0" i="0" kern="1200" dirty="0">
                <a:solidFill>
                  <a:schemeClr val="tx1"/>
                </a:solidFill>
                <a:effectLst/>
                <a:latin typeface="+mn-lt"/>
                <a:ea typeface="+mn-ea"/>
                <a:cs typeface="+mn-cs"/>
              </a:rPr>
              <a:t> in motion for a </a:t>
            </a:r>
            <a:r>
              <a:rPr lang="sv-SE" sz="1200" b="0" i="0" kern="1200" dirty="0" err="1">
                <a:solidFill>
                  <a:schemeClr val="tx1"/>
                </a:solidFill>
                <a:effectLst/>
                <a:latin typeface="+mn-lt"/>
                <a:ea typeface="+mn-ea"/>
                <a:cs typeface="+mn-cs"/>
              </a:rPr>
              <a:t>sustainable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societal</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development</a:t>
            </a:r>
            <a:r>
              <a:rPr lang="sv-SE" sz="1200" b="0" i="0" kern="1200" dirty="0">
                <a:solidFill>
                  <a:schemeClr val="tx1"/>
                </a:solidFill>
                <a:effectLst/>
                <a:latin typeface="+mn-lt"/>
                <a:ea typeface="+mn-ea"/>
                <a:cs typeface="+mn-cs"/>
              </a:rPr>
              <a:t> the </a:t>
            </a:r>
            <a:r>
              <a:rPr lang="sv-SE" sz="1200" b="0" i="0" kern="1200" dirty="0" err="1">
                <a:solidFill>
                  <a:schemeClr val="tx1"/>
                </a:solidFill>
                <a:effectLst/>
                <a:latin typeface="+mn-lt"/>
                <a:ea typeface="+mn-ea"/>
                <a:cs typeface="+mn-cs"/>
              </a:rPr>
              <a:t>following</a:t>
            </a:r>
            <a:r>
              <a:rPr lang="sv-SE" sz="1200" b="0" i="0" kern="1200" dirty="0">
                <a:solidFill>
                  <a:schemeClr val="tx1"/>
                </a:solidFill>
                <a:effectLst/>
                <a:latin typeface="+mn-lt"/>
                <a:ea typeface="+mn-ea"/>
                <a:cs typeface="+mn-cs"/>
              </a:rPr>
              <a:t> is </a:t>
            </a:r>
            <a:r>
              <a:rPr lang="sv-SE" sz="1200" b="0" i="0" kern="1200" dirty="0" err="1">
                <a:solidFill>
                  <a:schemeClr val="tx1"/>
                </a:solidFill>
                <a:effectLst/>
                <a:latin typeface="+mn-lt"/>
                <a:ea typeface="+mn-ea"/>
                <a:cs typeface="+mn-cs"/>
              </a:rPr>
              <a:t>required</a:t>
            </a:r>
            <a:r>
              <a:rPr lang="sv-SE" sz="1200" b="0" i="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Innovative academic knowledge creation</a:t>
            </a:r>
            <a:endParaRPr lang="sv-S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Linnaeus University wants to make the most of and strengthen the creativity that is generated in knowledge environments that integrate scientific and artistic research, challenging educations, and innovative collaboration. We achieve this by developing an open, critical, and cross-boundary knowledge creation with and for people and society.</a:t>
            </a:r>
          </a:p>
          <a:p>
            <a:endParaRPr lang="sv-S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Sustainable excellence</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profile ourselves by developing our ability to convey and </a:t>
            </a:r>
            <a:r>
              <a:rPr lang="en-US" sz="1200" kern="1200" dirty="0" err="1">
                <a:solidFill>
                  <a:schemeClr val="tx1"/>
                </a:solidFill>
                <a:effectLst/>
                <a:latin typeface="+mn-lt"/>
                <a:ea typeface="+mn-ea"/>
                <a:cs typeface="+mn-cs"/>
              </a:rPr>
              <a:t>utilise</a:t>
            </a:r>
            <a:r>
              <a:rPr lang="en-US" sz="1200" kern="1200" dirty="0">
                <a:solidFill>
                  <a:schemeClr val="tx1"/>
                </a:solidFill>
                <a:effectLst/>
                <a:latin typeface="+mn-lt"/>
                <a:ea typeface="+mn-ea"/>
                <a:cs typeface="+mn-cs"/>
              </a:rPr>
              <a:t> knowledge that significantly and consistently contributes to a sustainable societal development. Academic freedom and excellence form the basis for a legitimate and powerful societal relevance. Free and independent research is the university’s contribution to innovative excellence that guarantees a sustainable knowledge creation.</a:t>
            </a:r>
          </a:p>
          <a:p>
            <a:endParaRPr lang="sv-S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Culture and common ways of working</a:t>
            </a:r>
            <a:br>
              <a:rPr lang="en-US" sz="1200" b="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Linnaeus spirit mirrors the academic community’s reflecting, critical, and creative societal role. The work is based on respectful collaboration and a comprehensive view of the university’s operations.</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80B96618-DCD8-4754-B0DF-254AC6747191}" type="slidenum">
              <a:rPr lang="sv-SE" smtClean="0"/>
              <a:t>5</a:t>
            </a:fld>
            <a:endParaRPr lang="sv-SE"/>
          </a:p>
        </p:txBody>
      </p:sp>
    </p:spTree>
    <p:extLst>
      <p:ext uri="{BB962C8B-B14F-4D97-AF65-F5344CB8AC3E}">
        <p14:creationId xmlns:p14="http://schemas.microsoft.com/office/powerpoint/2010/main" val="3883304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FFE000"/>
        </a:solidFill>
        <a:effectLst/>
      </p:bgPr>
    </p:bg>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8D839283-7F28-874E-8ACD-BF153B8B13D3}"/>
              </a:ext>
            </a:extLst>
          </p:cNvPr>
          <p:cNvSpPr txBox="1"/>
          <p:nvPr userDrawn="1"/>
        </p:nvSpPr>
        <p:spPr>
          <a:xfrm>
            <a:off x="428626" y="2628812"/>
            <a:ext cx="8277224" cy="400110"/>
          </a:xfrm>
          <a:prstGeom prst="rect">
            <a:avLst/>
          </a:prstGeom>
          <a:noFill/>
        </p:spPr>
        <p:txBody>
          <a:bodyPr wrap="square" rtlCol="0">
            <a:spAutoFit/>
          </a:bodyPr>
          <a:lstStyle/>
          <a:p>
            <a:pPr algn="ctr"/>
            <a:r>
              <a:rPr lang="en-GB" sz="2000" noProof="0" dirty="0">
                <a:latin typeface="+mj-lt"/>
                <a:cs typeface="+mj-cs"/>
              </a:rPr>
              <a:t>Where knowledge grows.</a:t>
            </a:r>
          </a:p>
        </p:txBody>
      </p:sp>
      <p:pic>
        <p:nvPicPr>
          <p:cNvPr id="5" name="Bildobjekt 4">
            <a:extLst>
              <a:ext uri="{FF2B5EF4-FFF2-40B4-BE49-F238E27FC236}">
                <a16:creationId xmlns:a16="http://schemas.microsoft.com/office/drawing/2014/main" id="{B31D3B8A-3875-E74F-ABC5-B50CB7F233B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002016" y="2208270"/>
            <a:ext cx="3130444" cy="3596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rgbClr val="FFE000"/>
        </a:solidFill>
        <a:effectLst/>
      </p:bgPr>
    </p:bg>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22245" y="1835170"/>
            <a:ext cx="499511" cy="662400"/>
          </a:xfrm>
          <a:prstGeom prst="rect">
            <a:avLst/>
          </a:prstGeom>
        </p:spPr>
      </p:pic>
      <p:pic>
        <p:nvPicPr>
          <p:cNvPr id="6" name="Bildobjekt 5"/>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32000" y="4865981"/>
            <a:ext cx="1281600" cy="128587"/>
          </a:xfrm>
          <a:prstGeom prst="rect">
            <a:avLst/>
          </a:prstGeom>
        </p:spPr>
      </p:pic>
      <p:pic>
        <p:nvPicPr>
          <p:cNvPr id="7" name="Picture 6"/>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48385" y="4869867"/>
            <a:ext cx="458947" cy="126000"/>
          </a:xfrm>
          <a:prstGeom prst="rect">
            <a:avLst/>
          </a:prstGeom>
        </p:spPr>
      </p:pic>
    </p:spTree>
    <p:extLst>
      <p:ext uri="{BB962C8B-B14F-4D97-AF65-F5344CB8AC3E}">
        <p14:creationId xmlns:p14="http://schemas.microsoft.com/office/powerpoint/2010/main" val="55035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lsidesbild + textruta höger">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0" y="1"/>
            <a:ext cx="9144000" cy="4714874"/>
          </a:xfrm>
          <a:prstGeom prst="rect">
            <a:avLst/>
          </a:prstGeom>
        </p:spPr>
        <p:txBody>
          <a:bodyPr/>
          <a:lstStyle/>
          <a:p>
            <a:r>
              <a:rPr lang="sv-SE"/>
              <a:t>Klicka på ikonen för att lägga till en bild</a:t>
            </a:r>
            <a:endParaRPr lang="sv-SE" dirty="0"/>
          </a:p>
        </p:txBody>
      </p:sp>
      <p:sp>
        <p:nvSpPr>
          <p:cNvPr id="5" name="Text Placeholder 4"/>
          <p:cNvSpPr>
            <a:spLocks noGrp="1"/>
          </p:cNvSpPr>
          <p:nvPr>
            <p:ph type="body" sz="quarter" idx="11" hasCustomPrompt="1"/>
          </p:nvPr>
        </p:nvSpPr>
        <p:spPr>
          <a:xfrm>
            <a:off x="6042025" y="425450"/>
            <a:ext cx="2663826" cy="861362"/>
          </a:xfrm>
          <a:prstGeom prst="rect">
            <a:avLst/>
          </a:prstGeom>
          <a:solidFill>
            <a:schemeClr val="bg1">
              <a:alpha val="90000"/>
            </a:schemeClr>
          </a:solidFill>
        </p:spPr>
        <p:txBody>
          <a:bodyPr lIns="144000" tIns="108000" rIns="144000" bIns="108000">
            <a:spAutoFit/>
          </a:bodyPr>
          <a:lstStyle>
            <a:lvl1pPr marL="0" indent="0">
              <a:lnSpc>
                <a:spcPts val="2960"/>
              </a:lnSpc>
              <a:buFontTx/>
              <a:buNone/>
              <a:defRPr sz="2800" baseline="0"/>
            </a:lvl1pPr>
            <a:lvl2pPr marL="108000" indent="-108000">
              <a:buFont typeface="Arial" panose="020B0604020202020204" pitchFamily="34" charset="0"/>
              <a:buChar char="•"/>
              <a:defRPr sz="1400"/>
            </a:lvl2pPr>
          </a:lstStyle>
          <a:p>
            <a:pPr lvl="0"/>
            <a:r>
              <a:rPr lang="en-GB" noProof="0" dirty="0" err="1"/>
              <a:t>Skriv</a:t>
            </a:r>
            <a:r>
              <a:rPr lang="en-GB" noProof="0" dirty="0"/>
              <a:t> </a:t>
            </a:r>
            <a:r>
              <a:rPr lang="en-GB" noProof="0" dirty="0" err="1"/>
              <a:t>rubrik</a:t>
            </a:r>
            <a:r>
              <a:rPr lang="en-GB" noProof="0" dirty="0"/>
              <a:t> </a:t>
            </a:r>
            <a:r>
              <a:rPr lang="en-GB" noProof="0" dirty="0" err="1"/>
              <a:t>här</a:t>
            </a:r>
            <a:endParaRPr lang="en-GB" noProof="0" dirty="0"/>
          </a:p>
          <a:p>
            <a:pPr lvl="1"/>
            <a:r>
              <a:rPr lang="en-GB" noProof="0" dirty="0" err="1"/>
              <a:t>Skriv</a:t>
            </a:r>
            <a:r>
              <a:rPr lang="en-GB" noProof="0" dirty="0"/>
              <a:t> text </a:t>
            </a:r>
            <a:r>
              <a:rPr lang="en-GB" noProof="0" dirty="0" err="1"/>
              <a:t>här</a:t>
            </a:r>
            <a:endParaRPr lang="en-GB" noProof="0" dirty="0"/>
          </a:p>
        </p:txBody>
      </p:sp>
    </p:spTree>
    <p:extLst>
      <p:ext uri="{BB962C8B-B14F-4D97-AF65-F5344CB8AC3E}">
        <p14:creationId xmlns:p14="http://schemas.microsoft.com/office/powerpoint/2010/main" val="269427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lsidesbild + textruta vänster">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0" y="1"/>
            <a:ext cx="9144000" cy="4714874"/>
          </a:xfrm>
          <a:prstGeom prst="rect">
            <a:avLst/>
          </a:prstGeom>
        </p:spPr>
        <p:txBody>
          <a:bodyPr/>
          <a:lstStyle/>
          <a:p>
            <a:r>
              <a:rPr lang="sv-SE"/>
              <a:t>Klicka på ikonen för att lägga till en bild</a:t>
            </a:r>
            <a:endParaRPr lang="sv-SE" dirty="0"/>
          </a:p>
        </p:txBody>
      </p:sp>
      <p:sp>
        <p:nvSpPr>
          <p:cNvPr id="6" name="Text Placeholder 4"/>
          <p:cNvSpPr>
            <a:spLocks noGrp="1"/>
          </p:cNvSpPr>
          <p:nvPr>
            <p:ph type="body" sz="quarter" idx="12" hasCustomPrompt="1"/>
          </p:nvPr>
        </p:nvSpPr>
        <p:spPr>
          <a:xfrm>
            <a:off x="428625" y="425450"/>
            <a:ext cx="2663826" cy="861362"/>
          </a:xfrm>
          <a:prstGeom prst="rect">
            <a:avLst/>
          </a:prstGeom>
          <a:solidFill>
            <a:schemeClr val="bg1">
              <a:alpha val="90000"/>
            </a:schemeClr>
          </a:solidFill>
        </p:spPr>
        <p:txBody>
          <a:bodyPr lIns="144000" tIns="108000" rIns="144000" bIns="108000">
            <a:spAutoFit/>
          </a:bodyPr>
          <a:lstStyle>
            <a:lvl1pPr marL="0" indent="0">
              <a:lnSpc>
                <a:spcPts val="2960"/>
              </a:lnSpc>
              <a:buFontTx/>
              <a:buNone/>
              <a:defRPr sz="2800" baseline="0"/>
            </a:lvl1pPr>
            <a:lvl2pPr marL="108000" indent="-108000">
              <a:buFont typeface="Arial" panose="020B0604020202020204" pitchFamily="34" charset="0"/>
              <a:buChar char="•"/>
              <a:defRPr sz="1400"/>
            </a:lvl2pPr>
          </a:lstStyle>
          <a:p>
            <a:pPr lvl="0"/>
            <a:r>
              <a:rPr lang="en-GB" noProof="0" dirty="0" err="1"/>
              <a:t>Skriv</a:t>
            </a:r>
            <a:r>
              <a:rPr lang="en-GB" noProof="0" dirty="0"/>
              <a:t> </a:t>
            </a:r>
            <a:r>
              <a:rPr lang="en-GB" noProof="0" dirty="0" err="1"/>
              <a:t>rubrik</a:t>
            </a:r>
            <a:r>
              <a:rPr lang="en-GB" noProof="0" dirty="0"/>
              <a:t> </a:t>
            </a:r>
            <a:r>
              <a:rPr lang="en-GB" noProof="0" dirty="0" err="1"/>
              <a:t>här</a:t>
            </a:r>
            <a:endParaRPr lang="en-GB" noProof="0" dirty="0"/>
          </a:p>
          <a:p>
            <a:pPr lvl="1"/>
            <a:r>
              <a:rPr lang="en-GB" noProof="0" dirty="0" err="1"/>
              <a:t>Skriv</a:t>
            </a:r>
            <a:r>
              <a:rPr lang="en-GB" noProof="0" dirty="0"/>
              <a:t> text </a:t>
            </a:r>
            <a:r>
              <a:rPr lang="en-GB" noProof="0" dirty="0" err="1"/>
              <a:t>här</a:t>
            </a:r>
            <a:endParaRPr lang="en-GB" noProof="0" dirty="0"/>
          </a:p>
        </p:txBody>
      </p:sp>
    </p:spTree>
    <p:extLst>
      <p:ext uri="{BB962C8B-B14F-4D97-AF65-F5344CB8AC3E}">
        <p14:creationId xmlns:p14="http://schemas.microsoft.com/office/powerpoint/2010/main" val="373158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Helsidesbild + textruta vänster">
    <p:bg>
      <p:bgPr>
        <a:solidFill>
          <a:srgbClr val="FFE000"/>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0" y="1"/>
            <a:ext cx="9144000" cy="4714874"/>
          </a:xfrm>
          <a:prstGeom prst="rect">
            <a:avLst/>
          </a:prstGeom>
        </p:spPr>
        <p:txBody>
          <a:bodyPr/>
          <a:lstStyle/>
          <a:p>
            <a:r>
              <a:rPr lang="sv-SE"/>
              <a:t>Klicka på ikonen för att lägga till en bild</a:t>
            </a:r>
            <a:endParaRPr lang="sv-SE" dirty="0"/>
          </a:p>
        </p:txBody>
      </p:sp>
      <p:sp>
        <p:nvSpPr>
          <p:cNvPr id="6" name="Text Placeholder 4"/>
          <p:cNvSpPr>
            <a:spLocks noGrp="1"/>
          </p:cNvSpPr>
          <p:nvPr>
            <p:ph type="body" sz="quarter" idx="12" hasCustomPrompt="1"/>
          </p:nvPr>
        </p:nvSpPr>
        <p:spPr>
          <a:xfrm>
            <a:off x="428625" y="425450"/>
            <a:ext cx="2663826" cy="861362"/>
          </a:xfrm>
          <a:prstGeom prst="rect">
            <a:avLst/>
          </a:prstGeom>
          <a:solidFill>
            <a:schemeClr val="bg1">
              <a:alpha val="0"/>
            </a:schemeClr>
          </a:solidFill>
        </p:spPr>
        <p:txBody>
          <a:bodyPr lIns="144000" tIns="108000" rIns="144000" bIns="108000">
            <a:spAutoFit/>
          </a:bodyPr>
          <a:lstStyle>
            <a:lvl1pPr marL="0" indent="0">
              <a:lnSpc>
                <a:spcPts val="2960"/>
              </a:lnSpc>
              <a:buFontTx/>
              <a:buNone/>
              <a:defRPr sz="2800" baseline="0"/>
            </a:lvl1pPr>
            <a:lvl2pPr marL="108000" indent="-108000">
              <a:buFont typeface="Arial" panose="020B0604020202020204" pitchFamily="34" charset="0"/>
              <a:buChar char="•"/>
              <a:defRPr sz="1400"/>
            </a:lvl2pPr>
          </a:lstStyle>
          <a:p>
            <a:pPr lvl="0"/>
            <a:r>
              <a:rPr lang="en-GB" noProof="0" dirty="0" err="1"/>
              <a:t>Skriv</a:t>
            </a:r>
            <a:r>
              <a:rPr lang="en-GB" noProof="0" dirty="0"/>
              <a:t> </a:t>
            </a:r>
            <a:r>
              <a:rPr lang="en-GB" noProof="0" dirty="0" err="1"/>
              <a:t>rubrik</a:t>
            </a:r>
            <a:r>
              <a:rPr lang="en-GB" noProof="0" dirty="0"/>
              <a:t> </a:t>
            </a:r>
            <a:r>
              <a:rPr lang="en-GB" noProof="0" dirty="0" err="1"/>
              <a:t>här</a:t>
            </a:r>
            <a:endParaRPr lang="en-GB" noProof="0" dirty="0"/>
          </a:p>
          <a:p>
            <a:pPr lvl="1"/>
            <a:r>
              <a:rPr lang="en-GB" noProof="0" dirty="0" err="1"/>
              <a:t>Skriv</a:t>
            </a:r>
            <a:r>
              <a:rPr lang="en-GB" noProof="0" dirty="0"/>
              <a:t> text </a:t>
            </a:r>
            <a:r>
              <a:rPr lang="en-GB" noProof="0" dirty="0" err="1"/>
              <a:t>här</a:t>
            </a:r>
            <a:endParaRPr lang="en-GB" noProof="0" dirty="0"/>
          </a:p>
        </p:txBody>
      </p:sp>
    </p:spTree>
    <p:extLst>
      <p:ext uri="{BB962C8B-B14F-4D97-AF65-F5344CB8AC3E}">
        <p14:creationId xmlns:p14="http://schemas.microsoft.com/office/powerpoint/2010/main" val="134814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med marginal + textruta">
    <p:spTree>
      <p:nvGrpSpPr>
        <p:cNvPr id="1" name=""/>
        <p:cNvGrpSpPr/>
        <p:nvPr/>
      </p:nvGrpSpPr>
      <p:grpSpPr>
        <a:xfrm>
          <a:off x="0" y="0"/>
          <a:ext cx="0" cy="0"/>
          <a:chOff x="0" y="0"/>
          <a:chExt cx="0" cy="0"/>
        </a:xfrm>
      </p:grpSpPr>
      <p:sp>
        <p:nvSpPr>
          <p:cNvPr id="5"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428625" y="425449"/>
            <a:ext cx="8277226" cy="4289425"/>
          </a:xfrm>
          <a:prstGeom prst="rect">
            <a:avLst/>
          </a:prstGeom>
        </p:spPr>
        <p:txBody>
          <a:bodyPr/>
          <a:lstStyle/>
          <a:p>
            <a:r>
              <a:rPr lang="sv-SE"/>
              <a:t>Klicka på ikonen för att lägga till en bild</a:t>
            </a:r>
            <a:endParaRPr lang="sv-SE" dirty="0"/>
          </a:p>
        </p:txBody>
      </p:sp>
      <p:sp>
        <p:nvSpPr>
          <p:cNvPr id="8" name="Text Placeholder 4"/>
          <p:cNvSpPr>
            <a:spLocks noGrp="1"/>
          </p:cNvSpPr>
          <p:nvPr>
            <p:ph type="body" sz="quarter" idx="11" hasCustomPrompt="1"/>
          </p:nvPr>
        </p:nvSpPr>
        <p:spPr>
          <a:xfrm>
            <a:off x="6042025" y="568325"/>
            <a:ext cx="2517775" cy="1361307"/>
          </a:xfrm>
          <a:prstGeom prst="rect">
            <a:avLst/>
          </a:prstGeom>
          <a:solidFill>
            <a:schemeClr val="bg1">
              <a:alpha val="90000"/>
            </a:schemeClr>
          </a:solidFill>
        </p:spPr>
        <p:txBody>
          <a:bodyPr wrap="square" lIns="144000" tIns="108000" rIns="144000" bIns="108000">
            <a:spAutoFit/>
          </a:bodyPr>
          <a:lstStyle>
            <a:lvl1pPr marL="0" indent="0">
              <a:lnSpc>
                <a:spcPts val="2960"/>
              </a:lnSpc>
              <a:buFontTx/>
              <a:buNone/>
              <a:defRPr sz="2800" baseline="0"/>
            </a:lvl1pPr>
            <a:lvl2pPr marL="108000" indent="-108000">
              <a:lnSpc>
                <a:spcPts val="2960"/>
              </a:lnSpc>
              <a:buFont typeface="Arial" panose="020B0604020202020204" pitchFamily="34" charset="0"/>
              <a:buChar char="•"/>
              <a:defRPr sz="1400"/>
            </a:lvl2pPr>
          </a:lstStyle>
          <a:p>
            <a:pPr lvl="0"/>
            <a:r>
              <a:rPr lang="en-GB" noProof="0" dirty="0" err="1"/>
              <a:t>Skriv</a:t>
            </a:r>
            <a:r>
              <a:rPr lang="en-GB" noProof="0" dirty="0"/>
              <a:t> </a:t>
            </a:r>
            <a:r>
              <a:rPr lang="en-GB" noProof="0" dirty="0" err="1"/>
              <a:t>rubrik</a:t>
            </a:r>
            <a:r>
              <a:rPr lang="en-GB" noProof="0" dirty="0"/>
              <a:t> </a:t>
            </a:r>
            <a:r>
              <a:rPr lang="en-GB" noProof="0" dirty="0" err="1"/>
              <a:t>här</a:t>
            </a:r>
            <a:endParaRPr lang="en-GB" noProof="0" dirty="0"/>
          </a:p>
          <a:p>
            <a:pPr lvl="1"/>
            <a:r>
              <a:rPr lang="en-GB" noProof="0" dirty="0" err="1"/>
              <a:t>Skriv</a:t>
            </a:r>
            <a:r>
              <a:rPr lang="en-GB" noProof="0" dirty="0"/>
              <a:t> text </a:t>
            </a:r>
            <a:r>
              <a:rPr lang="en-GB" noProof="0" dirty="0" err="1"/>
              <a:t>här</a:t>
            </a:r>
            <a:endParaRPr lang="en-GB" noProof="0" dirty="0"/>
          </a:p>
        </p:txBody>
      </p:sp>
    </p:spTree>
    <p:extLst>
      <p:ext uri="{BB962C8B-B14F-4D97-AF65-F5344CB8AC3E}">
        <p14:creationId xmlns:p14="http://schemas.microsoft.com/office/powerpoint/2010/main" val="74446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kollage, 3 bilder + textruta">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2AB74BF2-A017-D942-B139-6A8CA29AFD79}"/>
              </a:ext>
            </a:extLst>
          </p:cNvPr>
          <p:cNvSpPr>
            <a:spLocks noGrp="1"/>
          </p:cNvSpPr>
          <p:nvPr>
            <p:ph type="pic" sz="quarter" idx="12"/>
          </p:nvPr>
        </p:nvSpPr>
        <p:spPr>
          <a:xfrm>
            <a:off x="4641850" y="0"/>
            <a:ext cx="4502150" cy="4714873"/>
          </a:xfrm>
          <a:prstGeom prst="rect">
            <a:avLst/>
          </a:prstGeom>
        </p:spPr>
        <p:txBody>
          <a:bodyPr/>
          <a:lstStyle/>
          <a:p>
            <a:r>
              <a:rPr lang="sv-SE"/>
              <a:t>Klicka på ikonen för att lägga till en bild</a:t>
            </a:r>
            <a:endParaRPr lang="sv-SE" dirty="0"/>
          </a:p>
        </p:txBody>
      </p:sp>
      <p:sp>
        <p:nvSpPr>
          <p:cNvPr id="5"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0" y="1"/>
            <a:ext cx="4495799" cy="2495550"/>
          </a:xfrm>
          <a:prstGeom prst="rect">
            <a:avLst/>
          </a:prstGeom>
        </p:spPr>
        <p:txBody>
          <a:bodyPr/>
          <a:lstStyle/>
          <a:p>
            <a:r>
              <a:rPr lang="sv-SE"/>
              <a:t>Klicka på ikonen för att lägga till en bild</a:t>
            </a:r>
            <a:endParaRPr lang="sv-SE" dirty="0"/>
          </a:p>
        </p:txBody>
      </p:sp>
      <p:sp>
        <p:nvSpPr>
          <p:cNvPr id="7" name="Platshållare för bild 3">
            <a:extLst>
              <a:ext uri="{FF2B5EF4-FFF2-40B4-BE49-F238E27FC236}">
                <a16:creationId xmlns:a16="http://schemas.microsoft.com/office/drawing/2014/main" id="{2AB74BF2-A017-D942-B139-6A8CA29AFD79}"/>
              </a:ext>
            </a:extLst>
          </p:cNvPr>
          <p:cNvSpPr>
            <a:spLocks noGrp="1"/>
          </p:cNvSpPr>
          <p:nvPr>
            <p:ph type="pic" sz="quarter" idx="13"/>
          </p:nvPr>
        </p:nvSpPr>
        <p:spPr>
          <a:xfrm>
            <a:off x="0" y="2641600"/>
            <a:ext cx="4495799" cy="2070101"/>
          </a:xfrm>
          <a:prstGeom prst="rect">
            <a:avLst/>
          </a:prstGeom>
        </p:spPr>
        <p:txBody>
          <a:bodyPr/>
          <a:lstStyle/>
          <a:p>
            <a:r>
              <a:rPr lang="sv-SE"/>
              <a:t>Klicka på ikonen för att lägga till en bild</a:t>
            </a:r>
            <a:endParaRPr lang="sv-SE" dirty="0"/>
          </a:p>
        </p:txBody>
      </p:sp>
      <p:sp>
        <p:nvSpPr>
          <p:cNvPr id="9" name="Text Placeholder 4"/>
          <p:cNvSpPr>
            <a:spLocks noGrp="1"/>
          </p:cNvSpPr>
          <p:nvPr>
            <p:ph type="body" sz="quarter" idx="11" hasCustomPrompt="1"/>
          </p:nvPr>
        </p:nvSpPr>
        <p:spPr>
          <a:xfrm>
            <a:off x="6042025" y="568325"/>
            <a:ext cx="2517775" cy="1361307"/>
          </a:xfrm>
          <a:prstGeom prst="rect">
            <a:avLst/>
          </a:prstGeom>
          <a:solidFill>
            <a:schemeClr val="bg1">
              <a:alpha val="90000"/>
            </a:schemeClr>
          </a:solidFill>
        </p:spPr>
        <p:txBody>
          <a:bodyPr wrap="square" lIns="144000" tIns="108000" rIns="144000" bIns="108000">
            <a:spAutoFit/>
          </a:bodyPr>
          <a:lstStyle>
            <a:lvl1pPr marL="0" indent="0">
              <a:lnSpc>
                <a:spcPts val="2960"/>
              </a:lnSpc>
              <a:buFontTx/>
              <a:buNone/>
              <a:defRPr sz="2800" baseline="0"/>
            </a:lvl1pPr>
            <a:lvl2pPr marL="108000" indent="-108000">
              <a:lnSpc>
                <a:spcPts val="2960"/>
              </a:lnSpc>
              <a:buFont typeface="Arial" panose="020B0604020202020204" pitchFamily="34" charset="0"/>
              <a:buChar char="•"/>
              <a:defRPr sz="1400"/>
            </a:lvl2pPr>
          </a:lstStyle>
          <a:p>
            <a:pPr lvl="0"/>
            <a:r>
              <a:rPr lang="en-GB" noProof="0" dirty="0" err="1"/>
              <a:t>Skriv</a:t>
            </a:r>
            <a:r>
              <a:rPr lang="en-GB" noProof="0" dirty="0"/>
              <a:t> </a:t>
            </a:r>
            <a:r>
              <a:rPr lang="en-GB" noProof="0" dirty="0" err="1"/>
              <a:t>rubrik</a:t>
            </a:r>
            <a:r>
              <a:rPr lang="en-GB" noProof="0" dirty="0"/>
              <a:t> </a:t>
            </a:r>
            <a:r>
              <a:rPr lang="en-GB" noProof="0" dirty="0" err="1"/>
              <a:t>här</a:t>
            </a:r>
            <a:endParaRPr lang="en-GB" noProof="0" dirty="0"/>
          </a:p>
          <a:p>
            <a:pPr lvl="1"/>
            <a:r>
              <a:rPr lang="en-GB" noProof="0" dirty="0" err="1"/>
              <a:t>Skriv</a:t>
            </a:r>
            <a:r>
              <a:rPr lang="en-GB" noProof="0" dirty="0"/>
              <a:t> text </a:t>
            </a:r>
            <a:r>
              <a:rPr lang="en-GB" noProof="0" dirty="0" err="1"/>
              <a:t>här</a:t>
            </a:r>
            <a:endParaRPr lang="en-GB" noProof="0" dirty="0"/>
          </a:p>
        </p:txBody>
      </p:sp>
    </p:spTree>
    <p:extLst>
      <p:ext uri="{BB962C8B-B14F-4D97-AF65-F5344CB8AC3E}">
        <p14:creationId xmlns:p14="http://schemas.microsoft.com/office/powerpoint/2010/main" val="197925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kollage, 6 bilder + gul textruta">
    <p:spTree>
      <p:nvGrpSpPr>
        <p:cNvPr id="1" name=""/>
        <p:cNvGrpSpPr/>
        <p:nvPr/>
      </p:nvGrpSpPr>
      <p:grpSpPr>
        <a:xfrm>
          <a:off x="0" y="0"/>
          <a:ext cx="0" cy="0"/>
          <a:chOff x="0" y="0"/>
          <a:chExt cx="0" cy="0"/>
        </a:xfrm>
      </p:grpSpPr>
      <p:sp>
        <p:nvSpPr>
          <p:cNvPr id="5" name="Platshållare för bild 3">
            <a:extLst>
              <a:ext uri="{FF2B5EF4-FFF2-40B4-BE49-F238E27FC236}">
                <a16:creationId xmlns:a16="http://schemas.microsoft.com/office/drawing/2014/main" id="{2AB74BF2-A017-D942-B139-6A8CA29AFD79}"/>
              </a:ext>
            </a:extLst>
          </p:cNvPr>
          <p:cNvSpPr>
            <a:spLocks noGrp="1"/>
          </p:cNvSpPr>
          <p:nvPr>
            <p:ph type="pic" sz="quarter" idx="10"/>
          </p:nvPr>
        </p:nvSpPr>
        <p:spPr>
          <a:xfrm>
            <a:off x="0" y="1"/>
            <a:ext cx="3089275" cy="2495550"/>
          </a:xfrm>
          <a:prstGeom prst="rect">
            <a:avLst/>
          </a:prstGeom>
        </p:spPr>
        <p:txBody>
          <a:bodyPr/>
          <a:lstStyle/>
          <a:p>
            <a:r>
              <a:rPr lang="sv-SE"/>
              <a:t>Klicka på ikonen för att lägga till en bild</a:t>
            </a:r>
            <a:endParaRPr lang="sv-SE" dirty="0"/>
          </a:p>
        </p:txBody>
      </p:sp>
      <p:sp>
        <p:nvSpPr>
          <p:cNvPr id="7" name="Platshållare för bild 3">
            <a:extLst>
              <a:ext uri="{FF2B5EF4-FFF2-40B4-BE49-F238E27FC236}">
                <a16:creationId xmlns:a16="http://schemas.microsoft.com/office/drawing/2014/main" id="{2AB74BF2-A017-D942-B139-6A8CA29AFD79}"/>
              </a:ext>
            </a:extLst>
          </p:cNvPr>
          <p:cNvSpPr>
            <a:spLocks noGrp="1"/>
          </p:cNvSpPr>
          <p:nvPr>
            <p:ph type="pic" sz="quarter" idx="13"/>
          </p:nvPr>
        </p:nvSpPr>
        <p:spPr>
          <a:xfrm>
            <a:off x="0" y="2641600"/>
            <a:ext cx="3089275" cy="2070101"/>
          </a:xfrm>
          <a:prstGeom prst="rect">
            <a:avLst/>
          </a:prstGeom>
        </p:spPr>
        <p:txBody>
          <a:bodyPr/>
          <a:lstStyle/>
          <a:p>
            <a:r>
              <a:rPr lang="sv-SE"/>
              <a:t>Klicka på ikonen för att lägga till en bild</a:t>
            </a:r>
            <a:endParaRPr lang="sv-SE" dirty="0"/>
          </a:p>
        </p:txBody>
      </p:sp>
      <p:sp>
        <p:nvSpPr>
          <p:cNvPr id="9" name="Text Placeholder 4"/>
          <p:cNvSpPr>
            <a:spLocks noGrp="1"/>
          </p:cNvSpPr>
          <p:nvPr>
            <p:ph type="body" sz="quarter" idx="11" hasCustomPrompt="1"/>
          </p:nvPr>
        </p:nvSpPr>
        <p:spPr>
          <a:xfrm>
            <a:off x="3235324" y="1533525"/>
            <a:ext cx="2657475" cy="3181350"/>
          </a:xfrm>
          <a:prstGeom prst="rect">
            <a:avLst/>
          </a:prstGeom>
          <a:solidFill>
            <a:srgbClr val="FFE000"/>
          </a:solidFill>
        </p:spPr>
        <p:txBody>
          <a:bodyPr wrap="square" lIns="144000" tIns="108000" rIns="144000" bIns="108000">
            <a:noAutofit/>
          </a:bodyPr>
          <a:lstStyle>
            <a:lvl1pPr marL="0" indent="0">
              <a:lnSpc>
                <a:spcPts val="2960"/>
              </a:lnSpc>
              <a:buFontTx/>
              <a:buNone/>
              <a:defRPr sz="2800" baseline="0"/>
            </a:lvl1pPr>
            <a:lvl2pPr marL="108000" indent="-108000">
              <a:lnSpc>
                <a:spcPts val="2960"/>
              </a:lnSpc>
              <a:buFont typeface="Arial" panose="020B0604020202020204" pitchFamily="34" charset="0"/>
              <a:buChar char="•"/>
              <a:defRPr sz="1400"/>
            </a:lvl2pPr>
          </a:lstStyle>
          <a:p>
            <a:pPr lvl="0"/>
            <a:r>
              <a:rPr lang="en-GB" noProof="0" dirty="0" err="1"/>
              <a:t>Skriv</a:t>
            </a:r>
            <a:r>
              <a:rPr lang="en-GB" noProof="0" dirty="0"/>
              <a:t> </a:t>
            </a:r>
            <a:r>
              <a:rPr lang="en-GB" noProof="0" dirty="0" err="1"/>
              <a:t>rubrik</a:t>
            </a:r>
            <a:r>
              <a:rPr lang="en-GB" noProof="0" dirty="0"/>
              <a:t> </a:t>
            </a:r>
            <a:r>
              <a:rPr lang="en-GB" noProof="0" dirty="0" err="1"/>
              <a:t>här</a:t>
            </a:r>
            <a:endParaRPr lang="en-GB" noProof="0" dirty="0"/>
          </a:p>
          <a:p>
            <a:pPr lvl="1"/>
            <a:r>
              <a:rPr lang="en-GB" noProof="0" dirty="0" err="1"/>
              <a:t>Skriv</a:t>
            </a:r>
            <a:r>
              <a:rPr lang="en-GB" noProof="0" dirty="0"/>
              <a:t> text </a:t>
            </a:r>
            <a:r>
              <a:rPr lang="en-GB" noProof="0" dirty="0" err="1"/>
              <a:t>här</a:t>
            </a:r>
            <a:endParaRPr lang="en-GB" noProof="0" dirty="0"/>
          </a:p>
        </p:txBody>
      </p:sp>
      <p:sp>
        <p:nvSpPr>
          <p:cNvPr id="10" name="Platshållare för bild 3">
            <a:extLst>
              <a:ext uri="{FF2B5EF4-FFF2-40B4-BE49-F238E27FC236}">
                <a16:creationId xmlns:a16="http://schemas.microsoft.com/office/drawing/2014/main" id="{2AB74BF2-A017-D942-B139-6A8CA29AFD79}"/>
              </a:ext>
            </a:extLst>
          </p:cNvPr>
          <p:cNvSpPr>
            <a:spLocks noGrp="1"/>
          </p:cNvSpPr>
          <p:nvPr>
            <p:ph type="pic" sz="quarter" idx="14"/>
          </p:nvPr>
        </p:nvSpPr>
        <p:spPr>
          <a:xfrm>
            <a:off x="6042024" y="1"/>
            <a:ext cx="3101976" cy="2495550"/>
          </a:xfrm>
          <a:prstGeom prst="rect">
            <a:avLst/>
          </a:prstGeom>
        </p:spPr>
        <p:txBody>
          <a:bodyPr/>
          <a:lstStyle/>
          <a:p>
            <a:r>
              <a:rPr lang="sv-SE"/>
              <a:t>Klicka på ikonen för att lägga till en bild</a:t>
            </a:r>
            <a:endParaRPr lang="sv-SE" dirty="0"/>
          </a:p>
        </p:txBody>
      </p:sp>
      <p:sp>
        <p:nvSpPr>
          <p:cNvPr id="11" name="Platshållare för bild 3">
            <a:extLst>
              <a:ext uri="{FF2B5EF4-FFF2-40B4-BE49-F238E27FC236}">
                <a16:creationId xmlns:a16="http://schemas.microsoft.com/office/drawing/2014/main" id="{2AB74BF2-A017-D942-B139-6A8CA29AFD79}"/>
              </a:ext>
            </a:extLst>
          </p:cNvPr>
          <p:cNvSpPr>
            <a:spLocks noGrp="1"/>
          </p:cNvSpPr>
          <p:nvPr>
            <p:ph type="pic" sz="quarter" idx="15"/>
          </p:nvPr>
        </p:nvSpPr>
        <p:spPr>
          <a:xfrm>
            <a:off x="6042025" y="2641208"/>
            <a:ext cx="3101975" cy="2070101"/>
          </a:xfrm>
          <a:prstGeom prst="rect">
            <a:avLst/>
          </a:prstGeom>
        </p:spPr>
        <p:txBody>
          <a:bodyPr/>
          <a:lstStyle/>
          <a:p>
            <a:r>
              <a:rPr lang="sv-SE"/>
              <a:t>Klicka på ikonen för att lägga till en bild</a:t>
            </a:r>
            <a:endParaRPr lang="sv-SE" dirty="0"/>
          </a:p>
        </p:txBody>
      </p:sp>
      <p:sp>
        <p:nvSpPr>
          <p:cNvPr id="12" name="Platshållare för bild 3">
            <a:extLst>
              <a:ext uri="{FF2B5EF4-FFF2-40B4-BE49-F238E27FC236}">
                <a16:creationId xmlns:a16="http://schemas.microsoft.com/office/drawing/2014/main" id="{2AB74BF2-A017-D942-B139-6A8CA29AFD79}"/>
              </a:ext>
            </a:extLst>
          </p:cNvPr>
          <p:cNvSpPr>
            <a:spLocks noGrp="1"/>
          </p:cNvSpPr>
          <p:nvPr>
            <p:ph type="pic" sz="quarter" idx="16"/>
          </p:nvPr>
        </p:nvSpPr>
        <p:spPr>
          <a:xfrm>
            <a:off x="3235325" y="0"/>
            <a:ext cx="1257300" cy="1387475"/>
          </a:xfrm>
          <a:prstGeom prst="rect">
            <a:avLst/>
          </a:prstGeom>
        </p:spPr>
        <p:txBody>
          <a:bodyPr/>
          <a:lstStyle/>
          <a:p>
            <a:r>
              <a:rPr lang="sv-SE"/>
              <a:t>Klicka på ikonen för att lägga till en bild</a:t>
            </a:r>
            <a:endParaRPr lang="sv-SE" dirty="0"/>
          </a:p>
        </p:txBody>
      </p:sp>
      <p:sp>
        <p:nvSpPr>
          <p:cNvPr id="13" name="Platshållare för bild 3">
            <a:extLst>
              <a:ext uri="{FF2B5EF4-FFF2-40B4-BE49-F238E27FC236}">
                <a16:creationId xmlns:a16="http://schemas.microsoft.com/office/drawing/2014/main" id="{2AB74BF2-A017-D942-B139-6A8CA29AFD79}"/>
              </a:ext>
            </a:extLst>
          </p:cNvPr>
          <p:cNvSpPr>
            <a:spLocks noGrp="1"/>
          </p:cNvSpPr>
          <p:nvPr>
            <p:ph type="pic" sz="quarter" idx="17"/>
          </p:nvPr>
        </p:nvSpPr>
        <p:spPr>
          <a:xfrm>
            <a:off x="4638674" y="-1"/>
            <a:ext cx="1246919" cy="1387475"/>
          </a:xfrm>
          <a:prstGeom prst="rect">
            <a:avLst/>
          </a:prstGeom>
        </p:spPr>
        <p:txBody>
          <a:bodyPr/>
          <a:lstStyle/>
          <a:p>
            <a:r>
              <a:rPr lang="sv-SE"/>
              <a:t>Klicka på ikonen för att lägga till en bild</a:t>
            </a:r>
            <a:endParaRPr lang="sv-SE" dirty="0"/>
          </a:p>
        </p:txBody>
      </p:sp>
    </p:spTree>
    <p:extLst>
      <p:ext uri="{BB962C8B-B14F-4D97-AF65-F5344CB8AC3E}">
        <p14:creationId xmlns:p14="http://schemas.microsoft.com/office/powerpoint/2010/main" val="168127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ildkollage, 6 bilder + gul textruta">
    <p:spTree>
      <p:nvGrpSpPr>
        <p:cNvPr id="1" name=""/>
        <p:cNvGrpSpPr/>
        <p:nvPr/>
      </p:nvGrpSpPr>
      <p:grpSpPr>
        <a:xfrm>
          <a:off x="0" y="0"/>
          <a:ext cx="0" cy="0"/>
          <a:chOff x="0" y="0"/>
          <a:chExt cx="0" cy="0"/>
        </a:xfrm>
      </p:grpSpPr>
      <p:sp>
        <p:nvSpPr>
          <p:cNvPr id="4" name="Rektangel 3"/>
          <p:cNvSpPr/>
          <p:nvPr userDrawn="1"/>
        </p:nvSpPr>
        <p:spPr bwMode="auto">
          <a:xfrm>
            <a:off x="428625" y="425450"/>
            <a:ext cx="4064000"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4" name="Rektangel 13"/>
          <p:cNvSpPr/>
          <p:nvPr userDrawn="1"/>
        </p:nvSpPr>
        <p:spPr bwMode="auto">
          <a:xfrm>
            <a:off x="4635499" y="425449"/>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5" name="Rektangel 14"/>
          <p:cNvSpPr/>
          <p:nvPr userDrawn="1"/>
        </p:nvSpPr>
        <p:spPr bwMode="auto">
          <a:xfrm>
            <a:off x="6042024" y="425449"/>
            <a:ext cx="2663825" cy="2070101"/>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6" name="Rektangel 15"/>
          <p:cNvSpPr/>
          <p:nvPr userDrawn="1"/>
        </p:nvSpPr>
        <p:spPr bwMode="auto">
          <a:xfrm>
            <a:off x="4638675" y="1533525"/>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7" name="Rektangel 16"/>
          <p:cNvSpPr/>
          <p:nvPr userDrawn="1"/>
        </p:nvSpPr>
        <p:spPr bwMode="auto">
          <a:xfrm>
            <a:off x="3235324" y="1533525"/>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noProof="0">
              <a:ln>
                <a:noFill/>
              </a:ln>
              <a:solidFill>
                <a:schemeClr val="tx1"/>
              </a:solidFill>
              <a:effectLst/>
              <a:latin typeface="Arial" panose="020B0604020202020204" pitchFamily="34" charset="0"/>
              <a:cs typeface="Arial" panose="020B0604020202020204" pitchFamily="34" charset="0"/>
            </a:endParaRPr>
          </a:p>
        </p:txBody>
      </p:sp>
      <p:sp>
        <p:nvSpPr>
          <p:cNvPr id="18" name="Rektangel 17"/>
          <p:cNvSpPr/>
          <p:nvPr userDrawn="1"/>
        </p:nvSpPr>
        <p:spPr bwMode="auto">
          <a:xfrm>
            <a:off x="3235325" y="2641600"/>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9" name="Rektangel 18"/>
          <p:cNvSpPr/>
          <p:nvPr userDrawn="1"/>
        </p:nvSpPr>
        <p:spPr bwMode="auto">
          <a:xfrm>
            <a:off x="4635498" y="2641600"/>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0" name="Rektangel 19"/>
          <p:cNvSpPr/>
          <p:nvPr userDrawn="1"/>
        </p:nvSpPr>
        <p:spPr bwMode="auto">
          <a:xfrm>
            <a:off x="3235325" y="3749675"/>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 name="Rektangel 20"/>
          <p:cNvSpPr/>
          <p:nvPr userDrawn="1"/>
        </p:nvSpPr>
        <p:spPr bwMode="auto">
          <a:xfrm>
            <a:off x="428625" y="2641600"/>
            <a:ext cx="2660650" cy="2070099"/>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2" name="Rektangel 21"/>
          <p:cNvSpPr/>
          <p:nvPr userDrawn="1"/>
        </p:nvSpPr>
        <p:spPr bwMode="auto">
          <a:xfrm>
            <a:off x="428625" y="1533525"/>
            <a:ext cx="2660650"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3" name="Rektangel 22"/>
          <p:cNvSpPr/>
          <p:nvPr userDrawn="1"/>
        </p:nvSpPr>
        <p:spPr bwMode="auto">
          <a:xfrm>
            <a:off x="7445375" y="2641599"/>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4" name="Rektangel 23"/>
          <p:cNvSpPr/>
          <p:nvPr userDrawn="1"/>
        </p:nvSpPr>
        <p:spPr bwMode="auto">
          <a:xfrm>
            <a:off x="6035671" y="2641598"/>
            <a:ext cx="1257301"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5" name="Rektangel 24"/>
          <p:cNvSpPr/>
          <p:nvPr userDrawn="1"/>
        </p:nvSpPr>
        <p:spPr bwMode="auto">
          <a:xfrm>
            <a:off x="4641850" y="3752850"/>
            <a:ext cx="4064000" cy="962025"/>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6" name="Text Placeholder 4"/>
          <p:cNvSpPr>
            <a:spLocks noGrp="1"/>
          </p:cNvSpPr>
          <p:nvPr>
            <p:ph type="body" sz="quarter" idx="11" hasCustomPrompt="1"/>
          </p:nvPr>
        </p:nvSpPr>
        <p:spPr>
          <a:xfrm>
            <a:off x="427037" y="425449"/>
            <a:ext cx="4056062" cy="861362"/>
          </a:xfrm>
          <a:prstGeom prst="rect">
            <a:avLst/>
          </a:prstGeom>
          <a:solidFill>
            <a:schemeClr val="bg1">
              <a:alpha val="0"/>
            </a:schemeClr>
          </a:solidFill>
        </p:spPr>
        <p:txBody>
          <a:bodyPr wrap="square" lIns="144000" tIns="108000" rIns="144000" bIns="108000">
            <a:spAutoFit/>
          </a:bodyPr>
          <a:lstStyle>
            <a:lvl1pPr marL="0" indent="0">
              <a:lnSpc>
                <a:spcPts val="2960"/>
              </a:lnSpc>
              <a:buFontTx/>
              <a:buNone/>
              <a:defRPr sz="2800" baseline="0"/>
            </a:lvl1pPr>
            <a:lvl2pPr marL="108000" indent="-108000">
              <a:buFont typeface="Arial" panose="020B0604020202020204" pitchFamily="34" charset="0"/>
              <a:buChar char="•"/>
              <a:defRPr sz="1400"/>
            </a:lvl2pPr>
          </a:lstStyle>
          <a:p>
            <a:pPr lvl="0"/>
            <a:r>
              <a:rPr lang="en-GB" noProof="0"/>
              <a:t>Skriv rubrik här</a:t>
            </a:r>
          </a:p>
          <a:p>
            <a:pPr lvl="1"/>
            <a:r>
              <a:rPr lang="en-GB" noProof="0"/>
              <a:t>Skriv text här</a:t>
            </a:r>
          </a:p>
        </p:txBody>
      </p:sp>
      <p:sp>
        <p:nvSpPr>
          <p:cNvPr id="27" name="Text Placeholder 4"/>
          <p:cNvSpPr>
            <a:spLocks noGrp="1"/>
          </p:cNvSpPr>
          <p:nvPr>
            <p:ph type="body" sz="quarter" idx="12" hasCustomPrompt="1"/>
          </p:nvPr>
        </p:nvSpPr>
        <p:spPr>
          <a:xfrm>
            <a:off x="4641849" y="428696"/>
            <a:ext cx="1254125"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en-GB" noProof="0"/>
              <a:t>Skriv rubrik här</a:t>
            </a:r>
          </a:p>
        </p:txBody>
      </p:sp>
      <p:sp>
        <p:nvSpPr>
          <p:cNvPr id="28" name="Text Placeholder 4"/>
          <p:cNvSpPr>
            <a:spLocks noGrp="1"/>
          </p:cNvSpPr>
          <p:nvPr>
            <p:ph type="body" sz="quarter" idx="13" hasCustomPrompt="1"/>
          </p:nvPr>
        </p:nvSpPr>
        <p:spPr>
          <a:xfrm>
            <a:off x="4641849" y="1533525"/>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en-GB" noProof="0" dirty="0" err="1"/>
              <a:t>Skriv</a:t>
            </a:r>
            <a:r>
              <a:rPr lang="en-GB" noProof="0" dirty="0"/>
              <a:t> </a:t>
            </a:r>
            <a:r>
              <a:rPr lang="en-GB" noProof="0" dirty="0" err="1"/>
              <a:t>rubrik</a:t>
            </a:r>
            <a:r>
              <a:rPr lang="en-GB" noProof="0" dirty="0"/>
              <a:t> </a:t>
            </a:r>
            <a:r>
              <a:rPr lang="en-GB" noProof="0" dirty="0" err="1"/>
              <a:t>här</a:t>
            </a:r>
            <a:endParaRPr lang="en-GB" noProof="0" dirty="0"/>
          </a:p>
        </p:txBody>
      </p:sp>
      <p:sp>
        <p:nvSpPr>
          <p:cNvPr id="29" name="Text Placeholder 4"/>
          <p:cNvSpPr>
            <a:spLocks noGrp="1"/>
          </p:cNvSpPr>
          <p:nvPr>
            <p:ph type="body" sz="quarter" idx="14" hasCustomPrompt="1"/>
          </p:nvPr>
        </p:nvSpPr>
        <p:spPr>
          <a:xfrm>
            <a:off x="3232148" y="1536373"/>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en-GB" noProof="0"/>
              <a:t>Skriv rubrik här</a:t>
            </a:r>
          </a:p>
        </p:txBody>
      </p:sp>
      <p:sp>
        <p:nvSpPr>
          <p:cNvPr id="30" name="Text Placeholder 4"/>
          <p:cNvSpPr>
            <a:spLocks noGrp="1"/>
          </p:cNvSpPr>
          <p:nvPr>
            <p:ph type="body" sz="quarter" idx="15" hasCustomPrompt="1"/>
          </p:nvPr>
        </p:nvSpPr>
        <p:spPr>
          <a:xfrm>
            <a:off x="428625" y="1533524"/>
            <a:ext cx="2660650" cy="469905"/>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en-GB" noProof="0"/>
              <a:t>Skriv rubrik här</a:t>
            </a:r>
          </a:p>
        </p:txBody>
      </p:sp>
      <p:sp>
        <p:nvSpPr>
          <p:cNvPr id="31" name="Text Placeholder 4"/>
          <p:cNvSpPr>
            <a:spLocks noGrp="1"/>
          </p:cNvSpPr>
          <p:nvPr>
            <p:ph type="body" sz="quarter" idx="16" hasCustomPrompt="1"/>
          </p:nvPr>
        </p:nvSpPr>
        <p:spPr>
          <a:xfrm>
            <a:off x="3241674" y="2641600"/>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en-GB" noProof="0" dirty="0" err="1"/>
              <a:t>Skriv</a:t>
            </a:r>
            <a:r>
              <a:rPr lang="en-GB" noProof="0" dirty="0"/>
              <a:t> </a:t>
            </a:r>
            <a:r>
              <a:rPr lang="en-GB" noProof="0" dirty="0" err="1"/>
              <a:t>rubrik</a:t>
            </a:r>
            <a:r>
              <a:rPr lang="en-GB" noProof="0" dirty="0"/>
              <a:t> </a:t>
            </a:r>
            <a:r>
              <a:rPr lang="en-GB" noProof="0" dirty="0" err="1"/>
              <a:t>här</a:t>
            </a:r>
            <a:endParaRPr lang="en-GB" noProof="0" dirty="0"/>
          </a:p>
        </p:txBody>
      </p:sp>
      <p:sp>
        <p:nvSpPr>
          <p:cNvPr id="32" name="Text Placeholder 4"/>
          <p:cNvSpPr>
            <a:spLocks noGrp="1"/>
          </p:cNvSpPr>
          <p:nvPr>
            <p:ph type="body" sz="quarter" idx="17" hasCustomPrompt="1"/>
          </p:nvPr>
        </p:nvSpPr>
        <p:spPr>
          <a:xfrm>
            <a:off x="4638672" y="2641598"/>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en-GB" noProof="0"/>
              <a:t>Skriv rubrik här</a:t>
            </a:r>
          </a:p>
        </p:txBody>
      </p:sp>
      <p:sp>
        <p:nvSpPr>
          <p:cNvPr id="33" name="Text Placeholder 4"/>
          <p:cNvSpPr>
            <a:spLocks noGrp="1"/>
          </p:cNvSpPr>
          <p:nvPr>
            <p:ph type="body" sz="quarter" idx="18" hasCustomPrompt="1"/>
          </p:nvPr>
        </p:nvSpPr>
        <p:spPr>
          <a:xfrm>
            <a:off x="3235325" y="3750990"/>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en-GB" noProof="0"/>
              <a:t>Skriv rubrik här</a:t>
            </a:r>
          </a:p>
        </p:txBody>
      </p:sp>
      <p:sp>
        <p:nvSpPr>
          <p:cNvPr id="34" name="Text Placeholder 4"/>
          <p:cNvSpPr>
            <a:spLocks noGrp="1"/>
          </p:cNvSpPr>
          <p:nvPr>
            <p:ph type="body" sz="quarter" idx="19" hasCustomPrompt="1"/>
          </p:nvPr>
        </p:nvSpPr>
        <p:spPr>
          <a:xfrm>
            <a:off x="4645025" y="3752305"/>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en-GB" noProof="0"/>
              <a:t>Skriv rubrik här</a:t>
            </a:r>
          </a:p>
        </p:txBody>
      </p:sp>
      <p:sp>
        <p:nvSpPr>
          <p:cNvPr id="35" name="Text Placeholder 4"/>
          <p:cNvSpPr>
            <a:spLocks noGrp="1"/>
          </p:cNvSpPr>
          <p:nvPr>
            <p:ph type="body" sz="quarter" idx="20" hasCustomPrompt="1"/>
          </p:nvPr>
        </p:nvSpPr>
        <p:spPr>
          <a:xfrm>
            <a:off x="6045199" y="2641083"/>
            <a:ext cx="1250951" cy="685348"/>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en-GB" noProof="0"/>
              <a:t>Skriv rubrik här</a:t>
            </a:r>
          </a:p>
        </p:txBody>
      </p:sp>
      <p:sp>
        <p:nvSpPr>
          <p:cNvPr id="36" name="Text Placeholder 4"/>
          <p:cNvSpPr>
            <a:spLocks noGrp="1"/>
          </p:cNvSpPr>
          <p:nvPr>
            <p:ph type="body" sz="quarter" idx="21" hasCustomPrompt="1"/>
          </p:nvPr>
        </p:nvSpPr>
        <p:spPr>
          <a:xfrm>
            <a:off x="6045198" y="428696"/>
            <a:ext cx="2660651" cy="469905"/>
          </a:xfrm>
          <a:prstGeom prst="rect">
            <a:avLst/>
          </a:prstGeom>
          <a:solidFill>
            <a:schemeClr val="bg1">
              <a:alpha val="0"/>
            </a:schemeClr>
          </a:solidFill>
        </p:spPr>
        <p:txBody>
          <a:bodyPr wrap="square" lIns="144000" tIns="108000" rIns="144000" bIns="144000">
            <a:spAutoFit/>
          </a:bodyPr>
          <a:lstStyle>
            <a:lvl1pPr marL="0" indent="0">
              <a:buFontTx/>
              <a:buNone/>
              <a:defRPr sz="1400" baseline="0"/>
            </a:lvl1pPr>
            <a:lvl2pPr marL="0" indent="-108000">
              <a:buFont typeface="Arial" panose="020B0604020202020204" pitchFamily="34" charset="0"/>
              <a:buChar char="•"/>
              <a:defRPr sz="1200"/>
            </a:lvl2pPr>
          </a:lstStyle>
          <a:p>
            <a:pPr lvl="0"/>
            <a:r>
              <a:rPr lang="en-GB" noProof="0"/>
              <a:t>Skriv rubrik här</a:t>
            </a:r>
          </a:p>
        </p:txBody>
      </p:sp>
    </p:spTree>
    <p:extLst>
      <p:ext uri="{BB962C8B-B14F-4D97-AF65-F5344CB8AC3E}">
        <p14:creationId xmlns:p14="http://schemas.microsoft.com/office/powerpoint/2010/main" val="792423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å bakgrund, textruta höger">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6" name="Text Placeholder 4"/>
          <p:cNvSpPr>
            <a:spLocks noGrp="1"/>
          </p:cNvSpPr>
          <p:nvPr>
            <p:ph type="body" sz="quarter" idx="11" hasCustomPrompt="1"/>
          </p:nvPr>
        </p:nvSpPr>
        <p:spPr>
          <a:xfrm>
            <a:off x="4638675" y="425449"/>
            <a:ext cx="4056062" cy="861362"/>
          </a:xfrm>
          <a:prstGeom prst="rect">
            <a:avLst/>
          </a:prstGeom>
          <a:solidFill>
            <a:schemeClr val="bg1">
              <a:alpha val="0"/>
            </a:schemeClr>
          </a:solidFill>
        </p:spPr>
        <p:txBody>
          <a:bodyPr wrap="square" lIns="144000" tIns="108000" rIns="144000" bIns="108000">
            <a:spAutoFit/>
          </a:bodyPr>
          <a:lstStyle>
            <a:lvl1pPr marL="0" indent="0">
              <a:lnSpc>
                <a:spcPts val="2960"/>
              </a:lnSpc>
              <a:buFontTx/>
              <a:buNone/>
              <a:defRPr sz="2800" baseline="0"/>
            </a:lvl1pPr>
            <a:lvl2pPr marL="108000" indent="-108000">
              <a:buFont typeface="Arial" panose="020B0604020202020204" pitchFamily="34" charset="0"/>
              <a:buChar char="•"/>
              <a:defRPr sz="1400"/>
            </a:lvl2pPr>
          </a:lstStyle>
          <a:p>
            <a:pPr lvl="0"/>
            <a:r>
              <a:rPr lang="en-GB" noProof="0"/>
              <a:t>Skriv rubrik här</a:t>
            </a:r>
          </a:p>
          <a:p>
            <a:pPr lvl="1"/>
            <a:r>
              <a:rPr lang="en-GB" noProof="0"/>
              <a:t>Skriv text här</a:t>
            </a:r>
          </a:p>
        </p:txBody>
      </p:sp>
    </p:spTree>
    <p:extLst>
      <p:ext uri="{BB962C8B-B14F-4D97-AF65-F5344CB8AC3E}">
        <p14:creationId xmlns:p14="http://schemas.microsoft.com/office/powerpoint/2010/main" val="290692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userDrawn="1"/>
        </p:nvSpPr>
        <p:spPr>
          <a:xfrm>
            <a:off x="0" y="-707366"/>
            <a:ext cx="3111260" cy="600164"/>
          </a:xfrm>
          <a:prstGeom prst="rect">
            <a:avLst/>
          </a:prstGeom>
          <a:solidFill>
            <a:srgbClr val="FFE000"/>
          </a:solidFill>
          <a:effectLst>
            <a:outerShdw blurRad="50800" dist="38100" dir="2700000" algn="tl" rotWithShape="0">
              <a:prstClr val="black">
                <a:alpha val="40000"/>
              </a:prstClr>
            </a:outerShdw>
          </a:effectLst>
        </p:spPr>
        <p:txBody>
          <a:bodyPr wrap="square" rtlCol="0">
            <a:spAutoFit/>
          </a:bodyPr>
          <a:lstStyle/>
          <a:p>
            <a:r>
              <a:rPr lang="sv-SE" sz="1100" b="1" dirty="0"/>
              <a:t>Textruta: </a:t>
            </a:r>
            <a:r>
              <a:rPr lang="sv-SE" sz="1100" dirty="0"/>
              <a:t>skriv in rubrik och brödtext i rutan. Markera brödtexten och klicka på knappen ”indrag” då</a:t>
            </a:r>
            <a:r>
              <a:rPr lang="sv-SE" sz="1100" baseline="0" dirty="0"/>
              <a:t> blir det rätt format på brödtexten</a:t>
            </a:r>
            <a:r>
              <a:rPr lang="sv-SE" sz="1100" dirty="0"/>
              <a:t>.</a:t>
            </a:r>
          </a:p>
        </p:txBody>
      </p:sp>
      <p:pic>
        <p:nvPicPr>
          <p:cNvPr id="9" name="Bildobjekt 8"/>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432000" y="4865981"/>
            <a:ext cx="1281600" cy="128587"/>
          </a:xfrm>
          <a:prstGeom prst="rect">
            <a:avLst/>
          </a:prstGeom>
        </p:spPr>
      </p:pic>
      <p:pic>
        <p:nvPicPr>
          <p:cNvPr id="10" name="Bildobjekt 9"/>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8550000" y="4782953"/>
            <a:ext cx="157455" cy="208800"/>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92" r:id="rId3"/>
    <p:sldLayoutId id="2147483695" r:id="rId4"/>
    <p:sldLayoutId id="2147483685" r:id="rId5"/>
    <p:sldLayoutId id="2147483691" r:id="rId6"/>
    <p:sldLayoutId id="2147483693" r:id="rId7"/>
    <p:sldLayoutId id="2147483694" r:id="rId8"/>
    <p:sldLayoutId id="2147483696" r:id="rId9"/>
    <p:sldLayoutId id="214748369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fontAlgn="base" hangingPunct="1">
        <a:lnSpc>
          <a:spcPct val="100000"/>
        </a:lnSpc>
        <a:spcBef>
          <a:spcPct val="0"/>
        </a:spcBef>
        <a:spcAft>
          <a:spcPct val="0"/>
        </a:spcAft>
        <a:defRPr sz="2000" kern="1200">
          <a:solidFill>
            <a:schemeClr val="tx1"/>
          </a:solidFill>
          <a:latin typeface="+mj-lt"/>
          <a:ea typeface="+mj-ea"/>
          <a:cs typeface="+mj-cs"/>
        </a:defRPr>
      </a:lvl1pPr>
      <a:lvl2pPr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5pPr>
      <a:lvl6pPr marL="342900"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6pPr>
      <a:lvl7pPr marL="685800"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7pPr>
      <a:lvl8pPr marL="1028700"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8pPr>
      <a:lvl9pPr marL="1371600" algn="l" rtl="0" eaLnBrk="1" fontAlgn="base" hangingPunct="1">
        <a:lnSpc>
          <a:spcPts val="2025"/>
        </a:lnSpc>
        <a:spcBef>
          <a:spcPct val="0"/>
        </a:spcBef>
        <a:spcAft>
          <a:spcPct val="0"/>
        </a:spcAft>
        <a:defRPr sz="2025">
          <a:solidFill>
            <a:schemeClr val="tx1"/>
          </a:solidFill>
          <a:latin typeface="Times New Roman" panose="02020603050405020304" pitchFamily="18" charset="0"/>
          <a:cs typeface="Times New Roman" panose="02020603050405020304" pitchFamily="18" charset="0"/>
        </a:defRPr>
      </a:lvl9pPr>
    </p:titleStyle>
    <p:bodyStyle>
      <a:lvl1pPr marL="257175" indent="-257175" algn="l" rtl="0" eaLnBrk="1" fontAlgn="base" hangingPunct="1">
        <a:spcBef>
          <a:spcPct val="20000"/>
        </a:spcBef>
        <a:spcAft>
          <a:spcPct val="0"/>
        </a:spcAft>
        <a:buFont typeface="Arial" panose="020B0604020202020204" pitchFamily="34" charset="0"/>
        <a:defRPr sz="1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0" userDrawn="1">
          <p15:clr>
            <a:srgbClr val="F26B43"/>
          </p15:clr>
        </p15:guide>
        <p15:guide id="3" pos="1062" userDrawn="1">
          <p15:clr>
            <a:srgbClr val="F26B43"/>
          </p15:clr>
        </p15:guide>
        <p15:guide id="4" pos="1154" userDrawn="1">
          <p15:clr>
            <a:srgbClr val="F26B43"/>
          </p15:clr>
        </p15:guide>
        <p15:guide id="5" pos="1946" userDrawn="1">
          <p15:clr>
            <a:srgbClr val="F26B43"/>
          </p15:clr>
        </p15:guide>
        <p15:guide id="6" pos="2038" userDrawn="1">
          <p15:clr>
            <a:srgbClr val="F26B43"/>
          </p15:clr>
        </p15:guide>
        <p15:guide id="7" pos="2830" userDrawn="1">
          <p15:clr>
            <a:srgbClr val="F26B43"/>
          </p15:clr>
        </p15:guide>
        <p15:guide id="8" pos="3712" userDrawn="1">
          <p15:clr>
            <a:srgbClr val="F26B43"/>
          </p15:clr>
        </p15:guide>
        <p15:guide id="9" pos="3806" userDrawn="1">
          <p15:clr>
            <a:srgbClr val="F26B43"/>
          </p15:clr>
        </p15:guide>
        <p15:guide id="10" pos="4596" userDrawn="1">
          <p15:clr>
            <a:srgbClr val="F26B43"/>
          </p15:clr>
        </p15:guide>
        <p15:guide id="11" pos="4694" userDrawn="1">
          <p15:clr>
            <a:srgbClr val="F26B43"/>
          </p15:clr>
        </p15:guide>
        <p15:guide id="12" orient="horz" pos="268" userDrawn="1">
          <p15:clr>
            <a:srgbClr val="F26B43"/>
          </p15:clr>
        </p15:guide>
        <p15:guide id="13" pos="2922" userDrawn="1">
          <p15:clr>
            <a:srgbClr val="F26B43"/>
          </p15:clr>
        </p15:guide>
        <p15:guide id="14" pos="5484" userDrawn="1">
          <p15:clr>
            <a:srgbClr val="F26B43"/>
          </p15:clr>
        </p15:guide>
        <p15:guide id="15" orient="horz" pos="2970" userDrawn="1">
          <p15:clr>
            <a:srgbClr val="F26B43"/>
          </p15:clr>
        </p15:guide>
        <p15:guide id="16" orient="horz" pos="2362" userDrawn="1">
          <p15:clr>
            <a:srgbClr val="F26B43"/>
          </p15:clr>
        </p15:guide>
        <p15:guide id="17" orient="horz" pos="2270" userDrawn="1">
          <p15:clr>
            <a:srgbClr val="F26B43"/>
          </p15:clr>
        </p15:guide>
        <p15:guide id="18" orient="horz" pos="1664" userDrawn="1">
          <p15:clr>
            <a:srgbClr val="F26B43"/>
          </p15:clr>
        </p15:guide>
        <p15:guide id="19" orient="horz" pos="1572" userDrawn="1">
          <p15:clr>
            <a:srgbClr val="F26B43"/>
          </p15:clr>
        </p15:guide>
        <p15:guide id="20" orient="horz" pos="966" userDrawn="1">
          <p15:clr>
            <a:srgbClr val="F26B43"/>
          </p15:clr>
        </p15:guide>
        <p15:guide id="21" orient="horz" pos="874" userDrawn="1">
          <p15:clr>
            <a:srgbClr val="F26B43"/>
          </p15:clr>
        </p15:guide>
        <p15:guide id="22" pos="5392" userDrawn="1">
          <p15:clr>
            <a:srgbClr val="F26B43"/>
          </p15:clr>
        </p15:guide>
        <p15:guide id="23" pos="362" userDrawn="1">
          <p15:clr>
            <a:srgbClr val="F26B43"/>
          </p15:clr>
        </p15:guide>
        <p15:guide id="24" orient="horz" pos="358" userDrawn="1">
          <p15:clr>
            <a:srgbClr val="F26B43"/>
          </p15:clr>
        </p15:guide>
        <p15:guide id="25" orient="horz" pos="2878" userDrawn="1">
          <p15:clr>
            <a:srgbClr val="F26B43"/>
          </p15:clr>
        </p15:guide>
        <p15:guide id="26" orient="horz" pos="314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eg"/><Relationship Id="rId7" Type="http://schemas.openxmlformats.org/officeDocument/2006/relationships/image" Target="../media/image28.jp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emf"/><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98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tshållare för bild 10">
            <a:extLst>
              <a:ext uri="{FF2B5EF4-FFF2-40B4-BE49-F238E27FC236}">
                <a16:creationId xmlns:a16="http://schemas.microsoft.com/office/drawing/2014/main" id="{164B7763-AF24-D441-87E1-06C56B61193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 y="1"/>
            <a:ext cx="9143998" cy="4714874"/>
          </a:xfrm>
        </p:spPr>
      </p:pic>
      <p:sp>
        <p:nvSpPr>
          <p:cNvPr id="6" name="Platshållare för text 5">
            <a:extLst>
              <a:ext uri="{FF2B5EF4-FFF2-40B4-BE49-F238E27FC236}">
                <a16:creationId xmlns:a16="http://schemas.microsoft.com/office/drawing/2014/main" id="{90872CC2-E378-D445-B3A4-5DB7343DE79F}"/>
              </a:ext>
            </a:extLst>
          </p:cNvPr>
          <p:cNvSpPr>
            <a:spLocks noGrp="1"/>
          </p:cNvSpPr>
          <p:nvPr>
            <p:ph type="body" sz="quarter" idx="11"/>
          </p:nvPr>
        </p:nvSpPr>
        <p:spPr>
          <a:xfrm>
            <a:off x="6222123" y="425450"/>
            <a:ext cx="2483727" cy="2883454"/>
          </a:xfrm>
        </p:spPr>
        <p:txBody>
          <a:bodyPr/>
          <a:lstStyle/>
          <a:p>
            <a:r>
              <a:rPr lang="en-GB" dirty="0"/>
              <a:t>Prominent research</a:t>
            </a:r>
          </a:p>
          <a:p>
            <a:pPr lvl="1"/>
            <a:r>
              <a:rPr lang="en-GB" dirty="0"/>
              <a:t>Nationally and internationally prominent research</a:t>
            </a:r>
          </a:p>
          <a:p>
            <a:pPr lvl="1"/>
            <a:r>
              <a:rPr lang="en-GB" dirty="0"/>
              <a:t>About 160 professors</a:t>
            </a:r>
          </a:p>
          <a:p>
            <a:pPr lvl="1"/>
            <a:r>
              <a:rPr lang="en-GB" dirty="0"/>
              <a:t>About 310 doctoral students</a:t>
            </a:r>
          </a:p>
          <a:p>
            <a:pPr lvl="1"/>
            <a:r>
              <a:rPr lang="en-GB" dirty="0"/>
              <a:t>Six cutting-edge research groups – Linnaeus University Centres</a:t>
            </a:r>
          </a:p>
        </p:txBody>
      </p:sp>
    </p:spTree>
    <p:extLst>
      <p:ext uri="{BB962C8B-B14F-4D97-AF65-F5344CB8AC3E}">
        <p14:creationId xmlns:p14="http://schemas.microsoft.com/office/powerpoint/2010/main" val="422677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p:cNvSpPr>
            <a:spLocks noGrp="1"/>
          </p:cNvSpPr>
          <p:nvPr>
            <p:ph type="body" sz="quarter" idx="11"/>
          </p:nvPr>
        </p:nvSpPr>
        <p:spPr>
          <a:xfrm>
            <a:off x="4492625" y="1226094"/>
            <a:ext cx="3428862" cy="3185075"/>
          </a:xfrm>
        </p:spPr>
        <p:txBody>
          <a:bodyPr/>
          <a:lstStyle/>
          <a:p>
            <a:r>
              <a:rPr lang="en-GB" dirty="0"/>
              <a:t>Linnaeus University’s </a:t>
            </a:r>
            <a:br>
              <a:rPr lang="en-GB" dirty="0"/>
            </a:br>
            <a:r>
              <a:rPr lang="en-GB" dirty="0"/>
              <a:t>cutting-edge research</a:t>
            </a:r>
          </a:p>
          <a:p>
            <a:pPr lvl="1"/>
            <a:r>
              <a:rPr lang="en-GB" dirty="0"/>
              <a:t>Cultural encounters as a consequence of colonial expansion</a:t>
            </a:r>
          </a:p>
          <a:p>
            <a:pPr lvl="1"/>
            <a:r>
              <a:rPr lang="en-GB" dirty="0" err="1"/>
              <a:t>Intermedial</a:t>
            </a:r>
            <a:r>
              <a:rPr lang="en-GB" dirty="0"/>
              <a:t> and multimodal theories and research methods</a:t>
            </a:r>
          </a:p>
          <a:p>
            <a:pPr lvl="1"/>
            <a:r>
              <a:rPr lang="en-GB" dirty="0"/>
              <a:t>Collection, analysis and utilisation of large quantities of data</a:t>
            </a:r>
          </a:p>
          <a:p>
            <a:pPr lvl="1"/>
            <a:r>
              <a:rPr lang="en-GB" dirty="0"/>
              <a:t>Discrimination and integration</a:t>
            </a:r>
          </a:p>
          <a:p>
            <a:pPr lvl="1"/>
            <a:r>
              <a:rPr lang="en-GB" dirty="0"/>
              <a:t>Biomaterials chemistry </a:t>
            </a:r>
          </a:p>
          <a:p>
            <a:pPr lvl="1"/>
            <a:r>
              <a:rPr lang="en-GB" dirty="0"/>
              <a:t>Ecology and evolution</a:t>
            </a:r>
          </a:p>
        </p:txBody>
      </p:sp>
      <p:pic>
        <p:nvPicPr>
          <p:cNvPr id="5" name="Bildobjekt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8831" y="3292666"/>
            <a:ext cx="1256886" cy="1276159"/>
          </a:xfrm>
          <a:prstGeom prst="rect">
            <a:avLst/>
          </a:prstGeom>
        </p:spPr>
      </p:pic>
      <p:pic>
        <p:nvPicPr>
          <p:cNvPr id="4" name="Bildobjekt 3">
            <a:extLst>
              <a:ext uri="{FF2B5EF4-FFF2-40B4-BE49-F238E27FC236}">
                <a16:creationId xmlns:a16="http://schemas.microsoft.com/office/drawing/2014/main" id="{92F5D113-1015-5E4E-9269-101E280F79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38674" y="425450"/>
            <a:ext cx="2819406" cy="555071"/>
          </a:xfrm>
          <a:prstGeom prst="rect">
            <a:avLst/>
          </a:prstGeom>
        </p:spPr>
      </p:pic>
      <p:pic>
        <p:nvPicPr>
          <p:cNvPr id="7" name="Bildobjekt 6">
            <a:extLst>
              <a:ext uri="{FF2B5EF4-FFF2-40B4-BE49-F238E27FC236}">
                <a16:creationId xmlns:a16="http://schemas.microsoft.com/office/drawing/2014/main" id="{13AC5B6B-5BF2-724E-B068-D58BE586BC0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8811" y="568326"/>
            <a:ext cx="1256927" cy="1413624"/>
          </a:xfrm>
          <a:prstGeom prst="rect">
            <a:avLst/>
          </a:prstGeom>
        </p:spPr>
      </p:pic>
      <p:pic>
        <p:nvPicPr>
          <p:cNvPr id="8" name="Bildobjekt 7">
            <a:extLst>
              <a:ext uri="{FF2B5EF4-FFF2-40B4-BE49-F238E27FC236}">
                <a16:creationId xmlns:a16="http://schemas.microsoft.com/office/drawing/2014/main" id="{15BFF002-7098-154B-918B-45307009B41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1474" y="2230441"/>
            <a:ext cx="1460501" cy="900598"/>
          </a:xfrm>
          <a:prstGeom prst="rect">
            <a:avLst/>
          </a:prstGeom>
        </p:spPr>
      </p:pic>
      <p:pic>
        <p:nvPicPr>
          <p:cNvPr id="9" name="Bildobjekt 8">
            <a:extLst>
              <a:ext uri="{FF2B5EF4-FFF2-40B4-BE49-F238E27FC236}">
                <a16:creationId xmlns:a16="http://schemas.microsoft.com/office/drawing/2014/main" id="{7E7BC8AB-E278-A64D-A4D9-21EDEFA12FF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60874" y="1943100"/>
            <a:ext cx="1334762" cy="1187939"/>
          </a:xfrm>
          <a:prstGeom prst="rect">
            <a:avLst/>
          </a:prstGeom>
        </p:spPr>
      </p:pic>
      <p:pic>
        <p:nvPicPr>
          <p:cNvPr id="10" name="Bildobjekt 9">
            <a:extLst>
              <a:ext uri="{FF2B5EF4-FFF2-40B4-BE49-F238E27FC236}">
                <a16:creationId xmlns:a16="http://schemas.microsoft.com/office/drawing/2014/main" id="{369C2324-48C8-7D44-81EA-0DA84D91C0D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499814" y="3311944"/>
            <a:ext cx="1256881" cy="1256881"/>
          </a:xfrm>
          <a:prstGeom prst="rect">
            <a:avLst/>
          </a:prstGeom>
        </p:spPr>
      </p:pic>
      <p:pic>
        <p:nvPicPr>
          <p:cNvPr id="11" name="Bildobjekt 10">
            <a:extLst>
              <a:ext uri="{FF2B5EF4-FFF2-40B4-BE49-F238E27FC236}">
                <a16:creationId xmlns:a16="http://schemas.microsoft.com/office/drawing/2014/main" id="{8D6A7910-610F-284C-9029-3835338329B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499605" y="568325"/>
            <a:ext cx="1257300" cy="1202817"/>
          </a:xfrm>
          <a:prstGeom prst="rect">
            <a:avLst/>
          </a:prstGeom>
        </p:spPr>
      </p:pic>
    </p:spTree>
    <p:extLst>
      <p:ext uri="{BB962C8B-B14F-4D97-AF65-F5344CB8AC3E}">
        <p14:creationId xmlns:p14="http://schemas.microsoft.com/office/powerpoint/2010/main" val="110393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a:extLst>
              <a:ext uri="{FF2B5EF4-FFF2-40B4-BE49-F238E27FC236}">
                <a16:creationId xmlns:a16="http://schemas.microsoft.com/office/drawing/2014/main" id="{D091415B-DCC4-C34D-92CD-BDA36A9D182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163" t="20861" b="10832"/>
          <a:stretch/>
        </p:blipFill>
        <p:spPr>
          <a:xfrm flipH="1">
            <a:off x="3060000" y="0"/>
            <a:ext cx="3060000" cy="2670724"/>
          </a:xfrm>
          <a:prstGeom prst="rect">
            <a:avLst/>
          </a:prstGeom>
        </p:spPr>
      </p:pic>
      <p:pic>
        <p:nvPicPr>
          <p:cNvPr id="11" name="Picture Placeholder 5">
            <a:extLst>
              <a:ext uri="{FF2B5EF4-FFF2-40B4-BE49-F238E27FC236}">
                <a16:creationId xmlns:a16="http://schemas.microsoft.com/office/drawing/2014/main" id="{70EB8FCD-3C79-5744-AF8E-147851B7998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1782" r="1499" b="28871"/>
          <a:stretch/>
        </p:blipFill>
        <p:spPr>
          <a:xfrm>
            <a:off x="0" y="0"/>
            <a:ext cx="3060000" cy="2583931"/>
          </a:xfrm>
          <a:prstGeom prst="rect">
            <a:avLst/>
          </a:prstGeom>
        </p:spPr>
      </p:pic>
      <p:pic>
        <p:nvPicPr>
          <p:cNvPr id="12" name="Picture 9">
            <a:extLst>
              <a:ext uri="{FF2B5EF4-FFF2-40B4-BE49-F238E27FC236}">
                <a16:creationId xmlns:a16="http://schemas.microsoft.com/office/drawing/2014/main" id="{4D4663BB-9E6A-A14D-905F-C2E2CC5B5F0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746" r="17063"/>
          <a:stretch/>
        </p:blipFill>
        <p:spPr>
          <a:xfrm>
            <a:off x="6120000" y="0"/>
            <a:ext cx="3060000" cy="2641600"/>
          </a:xfrm>
          <a:prstGeom prst="rect">
            <a:avLst/>
          </a:prstGeom>
        </p:spPr>
      </p:pic>
      <p:pic>
        <p:nvPicPr>
          <p:cNvPr id="13" name="Bildobjekt 12">
            <a:extLst>
              <a:ext uri="{FF2B5EF4-FFF2-40B4-BE49-F238E27FC236}">
                <a16:creationId xmlns:a16="http://schemas.microsoft.com/office/drawing/2014/main" id="{12121618-DAED-7F46-B230-70F60B735C0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892" t="37526" r="55025" b="1895"/>
          <a:stretch/>
        </p:blipFill>
        <p:spPr>
          <a:xfrm>
            <a:off x="1" y="2571750"/>
            <a:ext cx="2286000" cy="2143125"/>
          </a:xfrm>
          <a:prstGeom prst="rect">
            <a:avLst/>
          </a:prstGeom>
        </p:spPr>
      </p:pic>
      <p:pic>
        <p:nvPicPr>
          <p:cNvPr id="14" name="Bildobjekt 13">
            <a:extLst>
              <a:ext uri="{FF2B5EF4-FFF2-40B4-BE49-F238E27FC236}">
                <a16:creationId xmlns:a16="http://schemas.microsoft.com/office/drawing/2014/main" id="{89F6AEC6-88E3-B549-968C-D329A19261EC}"/>
              </a:ext>
            </a:extLst>
          </p:cNvPr>
          <p:cNvPicPr>
            <a:picLocks noChangeAspect="1"/>
          </p:cNvPicPr>
          <p:nvPr/>
        </p:nvPicPr>
        <p:blipFill rotWithShape="1">
          <a:blip r:embed="rId6">
            <a:extLst>
              <a:ext uri="{28A0092B-C50C-407E-A947-70E740481C1C}">
                <a14:useLocalDpi xmlns:a14="http://schemas.microsoft.com/office/drawing/2010/main" val="0"/>
              </a:ext>
            </a:extLst>
          </a:blip>
          <a:srcRect l="20724" t="3986" r="11277"/>
          <a:stretch/>
        </p:blipFill>
        <p:spPr>
          <a:xfrm>
            <a:off x="4571997" y="2571750"/>
            <a:ext cx="2286000" cy="2143125"/>
          </a:xfrm>
          <a:prstGeom prst="rect">
            <a:avLst/>
          </a:prstGeom>
        </p:spPr>
      </p:pic>
      <p:pic>
        <p:nvPicPr>
          <p:cNvPr id="15" name="Bildobjekt 14">
            <a:extLst>
              <a:ext uri="{FF2B5EF4-FFF2-40B4-BE49-F238E27FC236}">
                <a16:creationId xmlns:a16="http://schemas.microsoft.com/office/drawing/2014/main" id="{9AEC7272-C6F0-4142-88A3-AF43DB442A8F}"/>
              </a:ext>
            </a:extLst>
          </p:cNvPr>
          <p:cNvPicPr>
            <a:picLocks noChangeAspect="1"/>
          </p:cNvPicPr>
          <p:nvPr/>
        </p:nvPicPr>
        <p:blipFill rotWithShape="1">
          <a:blip r:embed="rId7">
            <a:extLst>
              <a:ext uri="{28A0092B-C50C-407E-A947-70E740481C1C}">
                <a14:useLocalDpi xmlns:a14="http://schemas.microsoft.com/office/drawing/2010/main" val="0"/>
              </a:ext>
            </a:extLst>
          </a:blip>
          <a:srcRect l="35076" t="22192" r="9822" b="1"/>
          <a:stretch/>
        </p:blipFill>
        <p:spPr>
          <a:xfrm>
            <a:off x="2285999" y="2571749"/>
            <a:ext cx="2285999" cy="2143125"/>
          </a:xfrm>
          <a:prstGeom prst="rect">
            <a:avLst/>
          </a:prstGeom>
        </p:spPr>
      </p:pic>
      <p:pic>
        <p:nvPicPr>
          <p:cNvPr id="16" name="Bildobjekt 15">
            <a:extLst>
              <a:ext uri="{FF2B5EF4-FFF2-40B4-BE49-F238E27FC236}">
                <a16:creationId xmlns:a16="http://schemas.microsoft.com/office/drawing/2014/main" id="{73131646-8981-3049-8383-E80A21637B13}"/>
              </a:ext>
            </a:extLst>
          </p:cNvPr>
          <p:cNvPicPr>
            <a:picLocks noChangeAspect="1"/>
          </p:cNvPicPr>
          <p:nvPr/>
        </p:nvPicPr>
        <p:blipFill rotWithShape="1">
          <a:blip r:embed="rId8">
            <a:extLst>
              <a:ext uri="{28A0092B-C50C-407E-A947-70E740481C1C}">
                <a14:useLocalDpi xmlns:a14="http://schemas.microsoft.com/office/drawing/2010/main" val="0"/>
              </a:ext>
            </a:extLst>
          </a:blip>
          <a:srcRect l="15365" t="12167" r="32111"/>
          <a:stretch/>
        </p:blipFill>
        <p:spPr>
          <a:xfrm>
            <a:off x="6857996" y="2571749"/>
            <a:ext cx="2286004" cy="2143125"/>
          </a:xfrm>
          <a:prstGeom prst="rect">
            <a:avLst/>
          </a:prstGeom>
        </p:spPr>
      </p:pic>
      <p:sp>
        <p:nvSpPr>
          <p:cNvPr id="3" name="Text Placeholder 2">
            <a:extLst>
              <a:ext uri="{FF2B5EF4-FFF2-40B4-BE49-F238E27FC236}">
                <a16:creationId xmlns:a16="http://schemas.microsoft.com/office/drawing/2014/main" id="{62332469-1111-3F40-BA46-60BB6E075D76}"/>
              </a:ext>
            </a:extLst>
          </p:cNvPr>
          <p:cNvSpPr>
            <a:spLocks noGrp="1"/>
          </p:cNvSpPr>
          <p:nvPr>
            <p:ph type="body" sz="quarter" idx="12"/>
          </p:nvPr>
        </p:nvSpPr>
        <p:spPr>
          <a:xfrm>
            <a:off x="5348000" y="425450"/>
            <a:ext cx="3357850" cy="2797277"/>
          </a:xfrm>
        </p:spPr>
        <p:txBody>
          <a:bodyPr/>
          <a:lstStyle/>
          <a:p>
            <a:r>
              <a:rPr lang="en-GB" dirty="0"/>
              <a:t>Linnaeus knowledge environment</a:t>
            </a:r>
          </a:p>
          <a:p>
            <a:pPr lvl="1"/>
            <a:r>
              <a:rPr lang="en-GB" dirty="0"/>
              <a:t>A questioned democracy</a:t>
            </a:r>
            <a:endParaRPr lang="en-GB" sz="1000" dirty="0"/>
          </a:p>
          <a:p>
            <a:pPr lvl="1"/>
            <a:r>
              <a:rPr lang="en-GB" dirty="0"/>
              <a:t>Education in change</a:t>
            </a:r>
            <a:endParaRPr lang="en-GB" b="1" dirty="0"/>
          </a:p>
          <a:p>
            <a:pPr lvl="1"/>
            <a:r>
              <a:rPr lang="en-GB" dirty="0"/>
              <a:t>Advanced materials</a:t>
            </a:r>
          </a:p>
          <a:p>
            <a:pPr lvl="1"/>
            <a:r>
              <a:rPr lang="en-GB" dirty="0"/>
              <a:t>Green sustainable development</a:t>
            </a:r>
          </a:p>
          <a:p>
            <a:pPr lvl="1"/>
            <a:r>
              <a:rPr lang="en-GB" dirty="0"/>
              <a:t>Water</a:t>
            </a:r>
          </a:p>
          <a:p>
            <a:pPr lvl="1"/>
            <a:r>
              <a:rPr lang="en-GB" dirty="0"/>
              <a:t>Sustainable health</a:t>
            </a:r>
          </a:p>
          <a:p>
            <a:pPr lvl="1"/>
            <a:r>
              <a:rPr lang="en-GB" dirty="0"/>
              <a:t>Digital transformations</a:t>
            </a:r>
          </a:p>
        </p:txBody>
      </p:sp>
    </p:spTree>
    <p:extLst>
      <p:ext uri="{BB962C8B-B14F-4D97-AF65-F5344CB8AC3E}">
        <p14:creationId xmlns:p14="http://schemas.microsoft.com/office/powerpoint/2010/main" val="61310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latshållare för bild 19">
            <a:extLst>
              <a:ext uri="{FF2B5EF4-FFF2-40B4-BE49-F238E27FC236}">
                <a16:creationId xmlns:a16="http://schemas.microsoft.com/office/drawing/2014/main" id="{F65FD8FD-782E-EB41-A097-C98F1092886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126" r="9435" b="9394"/>
          <a:stretch/>
        </p:blipFill>
        <p:spPr>
          <a:xfrm>
            <a:off x="0" y="0"/>
            <a:ext cx="9144000" cy="5143500"/>
          </a:xfrm>
        </p:spPr>
      </p:pic>
      <p:sp>
        <p:nvSpPr>
          <p:cNvPr id="3" name="Platshållare för text 2"/>
          <p:cNvSpPr>
            <a:spLocks noGrp="1"/>
          </p:cNvSpPr>
          <p:nvPr>
            <p:ph type="body" sz="quarter" idx="12"/>
          </p:nvPr>
        </p:nvSpPr>
        <p:spPr>
          <a:xfrm>
            <a:off x="432401" y="2481755"/>
            <a:ext cx="5034264" cy="1852403"/>
          </a:xfrm>
          <a:solidFill>
            <a:schemeClr val="tx1">
              <a:lumMod val="75000"/>
              <a:lumOff val="25000"/>
              <a:alpha val="95000"/>
            </a:schemeClr>
          </a:solidFill>
          <a:ln w="6350">
            <a:noFill/>
          </a:ln>
        </p:spPr>
        <p:txBody>
          <a:bodyPr/>
          <a:lstStyle/>
          <a:p>
            <a:r>
              <a:rPr lang="en-GB" dirty="0">
                <a:solidFill>
                  <a:schemeClr val="bg1"/>
                </a:solidFill>
              </a:rPr>
              <a:t>Linnaeus University in the world</a:t>
            </a:r>
          </a:p>
          <a:p>
            <a:pPr lvl="1"/>
            <a:r>
              <a:rPr lang="en-GB" dirty="0">
                <a:solidFill>
                  <a:schemeClr val="bg1"/>
                </a:solidFill>
              </a:rPr>
              <a:t>About 730 incoming international students every year</a:t>
            </a:r>
          </a:p>
          <a:p>
            <a:pPr lvl="1"/>
            <a:r>
              <a:rPr lang="en-GB" dirty="0">
                <a:solidFill>
                  <a:schemeClr val="bg1"/>
                </a:solidFill>
              </a:rPr>
              <a:t>About 300 outgoing exchange students every year</a:t>
            </a:r>
          </a:p>
          <a:p>
            <a:pPr lvl="1"/>
            <a:r>
              <a:rPr lang="en-GB" dirty="0">
                <a:solidFill>
                  <a:schemeClr val="bg1"/>
                </a:solidFill>
              </a:rPr>
              <a:t>About 780 partner universities in more than 80 countries</a:t>
            </a:r>
          </a:p>
          <a:p>
            <a:pPr lvl="1"/>
            <a:r>
              <a:rPr lang="en-GB" dirty="0">
                <a:solidFill>
                  <a:schemeClr val="bg1"/>
                </a:solidFill>
              </a:rPr>
              <a:t>Exchange opportunities for doctoral students, researchers/teachers and administrative staff</a:t>
            </a:r>
          </a:p>
        </p:txBody>
      </p:sp>
      <p:grpSp>
        <p:nvGrpSpPr>
          <p:cNvPr id="30" name="Group 29"/>
          <p:cNvGrpSpPr/>
          <p:nvPr/>
        </p:nvGrpSpPr>
        <p:grpSpPr>
          <a:xfrm>
            <a:off x="432401" y="4865688"/>
            <a:ext cx="1281113" cy="128587"/>
            <a:chOff x="431800" y="4865688"/>
            <a:chExt cx="1281113" cy="128587"/>
          </a:xfrm>
        </p:grpSpPr>
        <p:sp>
          <p:nvSpPr>
            <p:cNvPr id="5" name="Freeform 5"/>
            <p:cNvSpPr>
              <a:spLocks/>
            </p:cNvSpPr>
            <p:nvPr/>
          </p:nvSpPr>
          <p:spPr bwMode="auto">
            <a:xfrm>
              <a:off x="431800" y="4868863"/>
              <a:ext cx="74613" cy="122237"/>
            </a:xfrm>
            <a:custGeom>
              <a:avLst/>
              <a:gdLst>
                <a:gd name="T0" fmla="*/ 0 w 47"/>
                <a:gd name="T1" fmla="*/ 0 h 77"/>
                <a:gd name="T2" fmla="*/ 17 w 47"/>
                <a:gd name="T3" fmla="*/ 0 h 77"/>
                <a:gd name="T4" fmla="*/ 17 w 47"/>
                <a:gd name="T5" fmla="*/ 62 h 77"/>
                <a:gd name="T6" fmla="*/ 47 w 47"/>
                <a:gd name="T7" fmla="*/ 62 h 77"/>
                <a:gd name="T8" fmla="*/ 47 w 47"/>
                <a:gd name="T9" fmla="*/ 77 h 77"/>
                <a:gd name="T10" fmla="*/ 0 w 47"/>
                <a:gd name="T11" fmla="*/ 77 h 77"/>
                <a:gd name="T12" fmla="*/ 0 w 47"/>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47" h="77">
                  <a:moveTo>
                    <a:pt x="0" y="0"/>
                  </a:moveTo>
                  <a:lnTo>
                    <a:pt x="17" y="0"/>
                  </a:lnTo>
                  <a:lnTo>
                    <a:pt x="17" y="62"/>
                  </a:lnTo>
                  <a:lnTo>
                    <a:pt x="47" y="62"/>
                  </a:lnTo>
                  <a:lnTo>
                    <a:pt x="47" y="77"/>
                  </a:lnTo>
                  <a:lnTo>
                    <a:pt x="0" y="77"/>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6" name="Rectangle 6"/>
            <p:cNvSpPr>
              <a:spLocks noChangeArrowheads="1"/>
            </p:cNvSpPr>
            <p:nvPr/>
          </p:nvSpPr>
          <p:spPr bwMode="auto">
            <a:xfrm>
              <a:off x="514350" y="4900613"/>
              <a:ext cx="23813" cy="90487"/>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7" name="Freeform 7"/>
            <p:cNvSpPr>
              <a:spLocks/>
            </p:cNvSpPr>
            <p:nvPr/>
          </p:nvSpPr>
          <p:spPr bwMode="auto">
            <a:xfrm>
              <a:off x="549275" y="4900613"/>
              <a:ext cx="80963" cy="90487"/>
            </a:xfrm>
            <a:custGeom>
              <a:avLst/>
              <a:gdLst>
                <a:gd name="T0" fmla="*/ 19 w 66"/>
                <a:gd name="T1" fmla="*/ 10 h 74"/>
                <a:gd name="T2" fmla="*/ 41 w 66"/>
                <a:gd name="T3" fmla="*/ 0 h 74"/>
                <a:gd name="T4" fmla="*/ 62 w 66"/>
                <a:gd name="T5" fmla="*/ 11 h 74"/>
                <a:gd name="T6" fmla="*/ 66 w 66"/>
                <a:gd name="T7" fmla="*/ 33 h 74"/>
                <a:gd name="T8" fmla="*/ 66 w 66"/>
                <a:gd name="T9" fmla="*/ 74 h 74"/>
                <a:gd name="T10" fmla="*/ 46 w 66"/>
                <a:gd name="T11" fmla="*/ 74 h 74"/>
                <a:gd name="T12" fmla="*/ 46 w 66"/>
                <a:gd name="T13" fmla="*/ 32 h 74"/>
                <a:gd name="T14" fmla="*/ 44 w 66"/>
                <a:gd name="T15" fmla="*/ 20 h 74"/>
                <a:gd name="T16" fmla="*/ 34 w 66"/>
                <a:gd name="T17" fmla="*/ 15 h 74"/>
                <a:gd name="T18" fmla="*/ 20 w 66"/>
                <a:gd name="T19" fmla="*/ 37 h 74"/>
                <a:gd name="T20" fmla="*/ 20 w 66"/>
                <a:gd name="T21" fmla="*/ 74 h 74"/>
                <a:gd name="T22" fmla="*/ 0 w 66"/>
                <a:gd name="T23" fmla="*/ 74 h 74"/>
                <a:gd name="T24" fmla="*/ 0 w 66"/>
                <a:gd name="T25" fmla="*/ 1 h 74"/>
                <a:gd name="T26" fmla="*/ 19 w 66"/>
                <a:gd name="T27" fmla="*/ 1 h 74"/>
                <a:gd name="T28" fmla="*/ 19 w 66"/>
                <a:gd name="T29"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74">
                  <a:moveTo>
                    <a:pt x="19" y="10"/>
                  </a:moveTo>
                  <a:cubicBezTo>
                    <a:pt x="24" y="4"/>
                    <a:pt x="32" y="0"/>
                    <a:pt x="41" y="0"/>
                  </a:cubicBezTo>
                  <a:cubicBezTo>
                    <a:pt x="50" y="0"/>
                    <a:pt x="57" y="4"/>
                    <a:pt x="62" y="11"/>
                  </a:cubicBezTo>
                  <a:cubicBezTo>
                    <a:pt x="65" y="15"/>
                    <a:pt x="66" y="20"/>
                    <a:pt x="66" y="33"/>
                  </a:cubicBezTo>
                  <a:cubicBezTo>
                    <a:pt x="66" y="74"/>
                    <a:pt x="66" y="74"/>
                    <a:pt x="66" y="74"/>
                  </a:cubicBezTo>
                  <a:cubicBezTo>
                    <a:pt x="46" y="74"/>
                    <a:pt x="46" y="74"/>
                    <a:pt x="46" y="74"/>
                  </a:cubicBezTo>
                  <a:cubicBezTo>
                    <a:pt x="46" y="32"/>
                    <a:pt x="46" y="32"/>
                    <a:pt x="46" y="32"/>
                  </a:cubicBezTo>
                  <a:cubicBezTo>
                    <a:pt x="46" y="25"/>
                    <a:pt x="45" y="23"/>
                    <a:pt x="44" y="20"/>
                  </a:cubicBezTo>
                  <a:cubicBezTo>
                    <a:pt x="42" y="17"/>
                    <a:pt x="38" y="15"/>
                    <a:pt x="34" y="15"/>
                  </a:cubicBezTo>
                  <a:cubicBezTo>
                    <a:pt x="25" y="15"/>
                    <a:pt x="20" y="22"/>
                    <a:pt x="20" y="37"/>
                  </a:cubicBezTo>
                  <a:cubicBezTo>
                    <a:pt x="20" y="74"/>
                    <a:pt x="20" y="74"/>
                    <a:pt x="20" y="74"/>
                  </a:cubicBezTo>
                  <a:cubicBezTo>
                    <a:pt x="0" y="74"/>
                    <a:pt x="0" y="74"/>
                    <a:pt x="0" y="74"/>
                  </a:cubicBezTo>
                  <a:cubicBezTo>
                    <a:pt x="0" y="1"/>
                    <a:pt x="0" y="1"/>
                    <a:pt x="0" y="1"/>
                  </a:cubicBezTo>
                  <a:cubicBezTo>
                    <a:pt x="19" y="1"/>
                    <a:pt x="19" y="1"/>
                    <a:pt x="19" y="1"/>
                  </a:cubicBezTo>
                  <a:lnTo>
                    <a:pt x="19" y="1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8" name="Freeform 8"/>
            <p:cNvSpPr>
              <a:spLocks/>
            </p:cNvSpPr>
            <p:nvPr/>
          </p:nvSpPr>
          <p:spPr bwMode="auto">
            <a:xfrm>
              <a:off x="638175" y="4900613"/>
              <a:ext cx="79375" cy="90487"/>
            </a:xfrm>
            <a:custGeom>
              <a:avLst/>
              <a:gdLst>
                <a:gd name="T0" fmla="*/ 20 w 66"/>
                <a:gd name="T1" fmla="*/ 10 h 74"/>
                <a:gd name="T2" fmla="*/ 41 w 66"/>
                <a:gd name="T3" fmla="*/ 0 h 74"/>
                <a:gd name="T4" fmla="*/ 62 w 66"/>
                <a:gd name="T5" fmla="*/ 11 h 74"/>
                <a:gd name="T6" fmla="*/ 66 w 66"/>
                <a:gd name="T7" fmla="*/ 33 h 74"/>
                <a:gd name="T8" fmla="*/ 66 w 66"/>
                <a:gd name="T9" fmla="*/ 74 h 74"/>
                <a:gd name="T10" fmla="*/ 46 w 66"/>
                <a:gd name="T11" fmla="*/ 74 h 74"/>
                <a:gd name="T12" fmla="*/ 46 w 66"/>
                <a:gd name="T13" fmla="*/ 32 h 74"/>
                <a:gd name="T14" fmla="*/ 44 w 66"/>
                <a:gd name="T15" fmla="*/ 20 h 74"/>
                <a:gd name="T16" fmla="*/ 34 w 66"/>
                <a:gd name="T17" fmla="*/ 15 h 74"/>
                <a:gd name="T18" fmla="*/ 20 w 66"/>
                <a:gd name="T19" fmla="*/ 37 h 74"/>
                <a:gd name="T20" fmla="*/ 20 w 66"/>
                <a:gd name="T21" fmla="*/ 74 h 74"/>
                <a:gd name="T22" fmla="*/ 0 w 66"/>
                <a:gd name="T23" fmla="*/ 74 h 74"/>
                <a:gd name="T24" fmla="*/ 0 w 66"/>
                <a:gd name="T25" fmla="*/ 1 h 74"/>
                <a:gd name="T26" fmla="*/ 20 w 66"/>
                <a:gd name="T27" fmla="*/ 1 h 74"/>
                <a:gd name="T28" fmla="*/ 20 w 66"/>
                <a:gd name="T29"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74">
                  <a:moveTo>
                    <a:pt x="20" y="10"/>
                  </a:moveTo>
                  <a:cubicBezTo>
                    <a:pt x="24" y="4"/>
                    <a:pt x="32" y="0"/>
                    <a:pt x="41" y="0"/>
                  </a:cubicBezTo>
                  <a:cubicBezTo>
                    <a:pt x="50" y="0"/>
                    <a:pt x="58" y="4"/>
                    <a:pt x="62" y="11"/>
                  </a:cubicBezTo>
                  <a:cubicBezTo>
                    <a:pt x="65" y="15"/>
                    <a:pt x="66" y="20"/>
                    <a:pt x="66" y="33"/>
                  </a:cubicBezTo>
                  <a:cubicBezTo>
                    <a:pt x="66" y="74"/>
                    <a:pt x="66" y="74"/>
                    <a:pt x="66" y="74"/>
                  </a:cubicBezTo>
                  <a:cubicBezTo>
                    <a:pt x="46" y="74"/>
                    <a:pt x="46" y="74"/>
                    <a:pt x="46" y="74"/>
                  </a:cubicBezTo>
                  <a:cubicBezTo>
                    <a:pt x="46" y="32"/>
                    <a:pt x="46" y="32"/>
                    <a:pt x="46" y="32"/>
                  </a:cubicBezTo>
                  <a:cubicBezTo>
                    <a:pt x="46" y="25"/>
                    <a:pt x="45" y="23"/>
                    <a:pt x="44" y="20"/>
                  </a:cubicBezTo>
                  <a:cubicBezTo>
                    <a:pt x="42" y="17"/>
                    <a:pt x="38" y="15"/>
                    <a:pt x="34" y="15"/>
                  </a:cubicBezTo>
                  <a:cubicBezTo>
                    <a:pt x="25" y="15"/>
                    <a:pt x="20" y="22"/>
                    <a:pt x="20" y="37"/>
                  </a:cubicBezTo>
                  <a:cubicBezTo>
                    <a:pt x="20" y="74"/>
                    <a:pt x="20" y="74"/>
                    <a:pt x="20" y="74"/>
                  </a:cubicBezTo>
                  <a:cubicBezTo>
                    <a:pt x="0" y="74"/>
                    <a:pt x="0" y="74"/>
                    <a:pt x="0" y="74"/>
                  </a:cubicBezTo>
                  <a:cubicBezTo>
                    <a:pt x="0" y="1"/>
                    <a:pt x="0" y="1"/>
                    <a:pt x="0" y="1"/>
                  </a:cubicBezTo>
                  <a:cubicBezTo>
                    <a:pt x="20" y="1"/>
                    <a:pt x="20" y="1"/>
                    <a:pt x="20" y="1"/>
                  </a:cubicBezTo>
                  <a:lnTo>
                    <a:pt x="20" y="1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9" name="Freeform 9"/>
            <p:cNvSpPr>
              <a:spLocks/>
            </p:cNvSpPr>
            <p:nvPr/>
          </p:nvSpPr>
          <p:spPr bwMode="auto">
            <a:xfrm>
              <a:off x="820738" y="4900613"/>
              <a:ext cx="79375" cy="92075"/>
            </a:xfrm>
            <a:custGeom>
              <a:avLst/>
              <a:gdLst>
                <a:gd name="T0" fmla="*/ 46 w 66"/>
                <a:gd name="T1" fmla="*/ 64 h 75"/>
                <a:gd name="T2" fmla="*/ 25 w 66"/>
                <a:gd name="T3" fmla="*/ 75 h 75"/>
                <a:gd name="T4" fmla="*/ 4 w 66"/>
                <a:gd name="T5" fmla="*/ 64 h 75"/>
                <a:gd name="T6" fmla="*/ 0 w 66"/>
                <a:gd name="T7" fmla="*/ 42 h 75"/>
                <a:gd name="T8" fmla="*/ 0 w 66"/>
                <a:gd name="T9" fmla="*/ 0 h 75"/>
                <a:gd name="T10" fmla="*/ 20 w 66"/>
                <a:gd name="T11" fmla="*/ 0 h 75"/>
                <a:gd name="T12" fmla="*/ 20 w 66"/>
                <a:gd name="T13" fmla="*/ 43 h 75"/>
                <a:gd name="T14" fmla="*/ 22 w 66"/>
                <a:gd name="T15" fmla="*/ 54 h 75"/>
                <a:gd name="T16" fmla="*/ 32 w 66"/>
                <a:gd name="T17" fmla="*/ 60 h 75"/>
                <a:gd name="T18" fmla="*/ 43 w 66"/>
                <a:gd name="T19" fmla="*/ 53 h 75"/>
                <a:gd name="T20" fmla="*/ 46 w 66"/>
                <a:gd name="T21" fmla="*/ 38 h 75"/>
                <a:gd name="T22" fmla="*/ 46 w 66"/>
                <a:gd name="T23" fmla="*/ 0 h 75"/>
                <a:gd name="T24" fmla="*/ 66 w 66"/>
                <a:gd name="T25" fmla="*/ 0 h 75"/>
                <a:gd name="T26" fmla="*/ 66 w 66"/>
                <a:gd name="T27" fmla="*/ 73 h 75"/>
                <a:gd name="T28" fmla="*/ 46 w 66"/>
                <a:gd name="T29" fmla="*/ 73 h 75"/>
                <a:gd name="T30" fmla="*/ 46 w 66"/>
                <a:gd name="T31" fmla="*/ 6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6" h="75">
                  <a:moveTo>
                    <a:pt x="46" y="64"/>
                  </a:moveTo>
                  <a:cubicBezTo>
                    <a:pt x="42" y="71"/>
                    <a:pt x="34" y="75"/>
                    <a:pt x="25" y="75"/>
                  </a:cubicBezTo>
                  <a:cubicBezTo>
                    <a:pt x="16" y="75"/>
                    <a:pt x="8" y="71"/>
                    <a:pt x="4" y="64"/>
                  </a:cubicBezTo>
                  <a:cubicBezTo>
                    <a:pt x="1" y="60"/>
                    <a:pt x="0" y="55"/>
                    <a:pt x="0" y="42"/>
                  </a:cubicBezTo>
                  <a:cubicBezTo>
                    <a:pt x="0" y="0"/>
                    <a:pt x="0" y="0"/>
                    <a:pt x="0" y="0"/>
                  </a:cubicBezTo>
                  <a:cubicBezTo>
                    <a:pt x="20" y="0"/>
                    <a:pt x="20" y="0"/>
                    <a:pt x="20" y="0"/>
                  </a:cubicBezTo>
                  <a:cubicBezTo>
                    <a:pt x="20" y="43"/>
                    <a:pt x="20" y="43"/>
                    <a:pt x="20" y="43"/>
                  </a:cubicBezTo>
                  <a:cubicBezTo>
                    <a:pt x="20" y="50"/>
                    <a:pt x="21" y="52"/>
                    <a:pt x="22" y="54"/>
                  </a:cubicBezTo>
                  <a:cubicBezTo>
                    <a:pt x="24" y="58"/>
                    <a:pt x="28" y="60"/>
                    <a:pt x="32" y="60"/>
                  </a:cubicBezTo>
                  <a:cubicBezTo>
                    <a:pt x="36" y="60"/>
                    <a:pt x="40" y="57"/>
                    <a:pt x="43" y="53"/>
                  </a:cubicBezTo>
                  <a:cubicBezTo>
                    <a:pt x="45" y="50"/>
                    <a:pt x="46" y="46"/>
                    <a:pt x="46" y="38"/>
                  </a:cubicBezTo>
                  <a:cubicBezTo>
                    <a:pt x="46" y="0"/>
                    <a:pt x="46" y="0"/>
                    <a:pt x="46" y="0"/>
                  </a:cubicBezTo>
                  <a:cubicBezTo>
                    <a:pt x="66" y="0"/>
                    <a:pt x="66" y="0"/>
                    <a:pt x="66" y="0"/>
                  </a:cubicBezTo>
                  <a:cubicBezTo>
                    <a:pt x="66" y="73"/>
                    <a:pt x="66" y="73"/>
                    <a:pt x="66" y="73"/>
                  </a:cubicBezTo>
                  <a:cubicBezTo>
                    <a:pt x="46" y="73"/>
                    <a:pt x="46" y="73"/>
                    <a:pt x="46" y="73"/>
                  </a:cubicBezTo>
                  <a:lnTo>
                    <a:pt x="46" y="6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0" name="Freeform 10"/>
            <p:cNvSpPr>
              <a:spLocks/>
            </p:cNvSpPr>
            <p:nvPr/>
          </p:nvSpPr>
          <p:spPr bwMode="auto">
            <a:xfrm>
              <a:off x="909638" y="4900613"/>
              <a:ext cx="80963" cy="90487"/>
            </a:xfrm>
            <a:custGeom>
              <a:avLst/>
              <a:gdLst>
                <a:gd name="T0" fmla="*/ 19 w 66"/>
                <a:gd name="T1" fmla="*/ 10 h 74"/>
                <a:gd name="T2" fmla="*/ 41 w 66"/>
                <a:gd name="T3" fmla="*/ 0 h 74"/>
                <a:gd name="T4" fmla="*/ 62 w 66"/>
                <a:gd name="T5" fmla="*/ 11 h 74"/>
                <a:gd name="T6" fmla="*/ 66 w 66"/>
                <a:gd name="T7" fmla="*/ 33 h 74"/>
                <a:gd name="T8" fmla="*/ 66 w 66"/>
                <a:gd name="T9" fmla="*/ 74 h 74"/>
                <a:gd name="T10" fmla="*/ 45 w 66"/>
                <a:gd name="T11" fmla="*/ 74 h 74"/>
                <a:gd name="T12" fmla="*/ 45 w 66"/>
                <a:gd name="T13" fmla="*/ 32 h 74"/>
                <a:gd name="T14" fmla="*/ 44 w 66"/>
                <a:gd name="T15" fmla="*/ 20 h 74"/>
                <a:gd name="T16" fmla="*/ 34 w 66"/>
                <a:gd name="T17" fmla="*/ 15 h 74"/>
                <a:gd name="T18" fmla="*/ 20 w 66"/>
                <a:gd name="T19" fmla="*/ 37 h 74"/>
                <a:gd name="T20" fmla="*/ 20 w 66"/>
                <a:gd name="T21" fmla="*/ 74 h 74"/>
                <a:gd name="T22" fmla="*/ 0 w 66"/>
                <a:gd name="T23" fmla="*/ 74 h 74"/>
                <a:gd name="T24" fmla="*/ 0 w 66"/>
                <a:gd name="T25" fmla="*/ 1 h 74"/>
                <a:gd name="T26" fmla="*/ 19 w 66"/>
                <a:gd name="T27" fmla="*/ 1 h 74"/>
                <a:gd name="T28" fmla="*/ 19 w 66"/>
                <a:gd name="T29" fmla="*/ 1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74">
                  <a:moveTo>
                    <a:pt x="19" y="10"/>
                  </a:moveTo>
                  <a:cubicBezTo>
                    <a:pt x="24" y="4"/>
                    <a:pt x="32" y="0"/>
                    <a:pt x="41" y="0"/>
                  </a:cubicBezTo>
                  <a:cubicBezTo>
                    <a:pt x="50" y="0"/>
                    <a:pt x="57" y="4"/>
                    <a:pt x="62" y="11"/>
                  </a:cubicBezTo>
                  <a:cubicBezTo>
                    <a:pt x="65" y="15"/>
                    <a:pt x="66" y="20"/>
                    <a:pt x="66" y="33"/>
                  </a:cubicBezTo>
                  <a:cubicBezTo>
                    <a:pt x="66" y="74"/>
                    <a:pt x="66" y="74"/>
                    <a:pt x="66" y="74"/>
                  </a:cubicBezTo>
                  <a:cubicBezTo>
                    <a:pt x="45" y="74"/>
                    <a:pt x="45" y="74"/>
                    <a:pt x="45" y="74"/>
                  </a:cubicBezTo>
                  <a:cubicBezTo>
                    <a:pt x="45" y="32"/>
                    <a:pt x="45" y="32"/>
                    <a:pt x="45" y="32"/>
                  </a:cubicBezTo>
                  <a:cubicBezTo>
                    <a:pt x="45" y="25"/>
                    <a:pt x="45" y="23"/>
                    <a:pt x="44" y="20"/>
                  </a:cubicBezTo>
                  <a:cubicBezTo>
                    <a:pt x="42" y="17"/>
                    <a:pt x="38" y="15"/>
                    <a:pt x="34" y="15"/>
                  </a:cubicBezTo>
                  <a:cubicBezTo>
                    <a:pt x="25" y="15"/>
                    <a:pt x="20" y="22"/>
                    <a:pt x="20" y="37"/>
                  </a:cubicBezTo>
                  <a:cubicBezTo>
                    <a:pt x="20" y="74"/>
                    <a:pt x="20" y="74"/>
                    <a:pt x="20" y="74"/>
                  </a:cubicBezTo>
                  <a:cubicBezTo>
                    <a:pt x="0" y="74"/>
                    <a:pt x="0" y="74"/>
                    <a:pt x="0" y="74"/>
                  </a:cubicBezTo>
                  <a:cubicBezTo>
                    <a:pt x="0" y="1"/>
                    <a:pt x="0" y="1"/>
                    <a:pt x="0" y="1"/>
                  </a:cubicBezTo>
                  <a:cubicBezTo>
                    <a:pt x="19" y="1"/>
                    <a:pt x="19" y="1"/>
                    <a:pt x="19" y="1"/>
                  </a:cubicBezTo>
                  <a:lnTo>
                    <a:pt x="19" y="1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1" name="Freeform 11"/>
            <p:cNvSpPr>
              <a:spLocks/>
            </p:cNvSpPr>
            <p:nvPr/>
          </p:nvSpPr>
          <p:spPr bwMode="auto">
            <a:xfrm>
              <a:off x="1030288" y="4900613"/>
              <a:ext cx="87313" cy="90487"/>
            </a:xfrm>
            <a:custGeom>
              <a:avLst/>
              <a:gdLst>
                <a:gd name="T0" fmla="*/ 0 w 55"/>
                <a:gd name="T1" fmla="*/ 0 h 57"/>
                <a:gd name="T2" fmla="*/ 17 w 55"/>
                <a:gd name="T3" fmla="*/ 0 h 57"/>
                <a:gd name="T4" fmla="*/ 27 w 55"/>
                <a:gd name="T5" fmla="*/ 44 h 57"/>
                <a:gd name="T6" fmla="*/ 38 w 55"/>
                <a:gd name="T7" fmla="*/ 0 h 57"/>
                <a:gd name="T8" fmla="*/ 55 w 55"/>
                <a:gd name="T9" fmla="*/ 0 h 57"/>
                <a:gd name="T10" fmla="*/ 36 w 55"/>
                <a:gd name="T11" fmla="*/ 57 h 57"/>
                <a:gd name="T12" fmla="*/ 18 w 55"/>
                <a:gd name="T13" fmla="*/ 57 h 57"/>
                <a:gd name="T14" fmla="*/ 0 w 55"/>
                <a:gd name="T15" fmla="*/ 0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57">
                  <a:moveTo>
                    <a:pt x="0" y="0"/>
                  </a:moveTo>
                  <a:lnTo>
                    <a:pt x="17" y="0"/>
                  </a:lnTo>
                  <a:lnTo>
                    <a:pt x="27" y="44"/>
                  </a:lnTo>
                  <a:lnTo>
                    <a:pt x="38" y="0"/>
                  </a:lnTo>
                  <a:lnTo>
                    <a:pt x="55" y="0"/>
                  </a:lnTo>
                  <a:lnTo>
                    <a:pt x="36" y="57"/>
                  </a:lnTo>
                  <a:lnTo>
                    <a:pt x="18" y="57"/>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2" name="Freeform 12"/>
            <p:cNvSpPr>
              <a:spLocks noEditPoints="1"/>
            </p:cNvSpPr>
            <p:nvPr/>
          </p:nvSpPr>
          <p:spPr bwMode="auto">
            <a:xfrm>
              <a:off x="1114425" y="4899025"/>
              <a:ext cx="87313" cy="95250"/>
            </a:xfrm>
            <a:custGeom>
              <a:avLst/>
              <a:gdLst>
                <a:gd name="T0" fmla="*/ 72 w 72"/>
                <a:gd name="T1" fmla="*/ 53 h 78"/>
                <a:gd name="T2" fmla="*/ 37 w 72"/>
                <a:gd name="T3" fmla="*/ 78 h 78"/>
                <a:gd name="T4" fmla="*/ 0 w 72"/>
                <a:gd name="T5" fmla="*/ 38 h 78"/>
                <a:gd name="T6" fmla="*/ 37 w 72"/>
                <a:gd name="T7" fmla="*/ 0 h 78"/>
                <a:gd name="T8" fmla="*/ 72 w 72"/>
                <a:gd name="T9" fmla="*/ 40 h 78"/>
                <a:gd name="T10" fmla="*/ 72 w 72"/>
                <a:gd name="T11" fmla="*/ 45 h 78"/>
                <a:gd name="T12" fmla="*/ 21 w 72"/>
                <a:gd name="T13" fmla="*/ 45 h 78"/>
                <a:gd name="T14" fmla="*/ 38 w 72"/>
                <a:gd name="T15" fmla="*/ 62 h 78"/>
                <a:gd name="T16" fmla="*/ 51 w 72"/>
                <a:gd name="T17" fmla="*/ 53 h 78"/>
                <a:gd name="T18" fmla="*/ 72 w 72"/>
                <a:gd name="T19" fmla="*/ 53 h 78"/>
                <a:gd name="T20" fmla="*/ 52 w 72"/>
                <a:gd name="T21" fmla="*/ 30 h 78"/>
                <a:gd name="T22" fmla="*/ 37 w 72"/>
                <a:gd name="T23" fmla="*/ 15 h 78"/>
                <a:gd name="T24" fmla="*/ 20 w 72"/>
                <a:gd name="T25" fmla="*/ 30 h 78"/>
                <a:gd name="T26" fmla="*/ 52 w 72"/>
                <a:gd name="T27" fmla="*/ 3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78">
                  <a:moveTo>
                    <a:pt x="72" y="53"/>
                  </a:moveTo>
                  <a:cubicBezTo>
                    <a:pt x="68" y="69"/>
                    <a:pt x="55" y="78"/>
                    <a:pt x="37" y="78"/>
                  </a:cubicBezTo>
                  <a:cubicBezTo>
                    <a:pt x="14" y="78"/>
                    <a:pt x="0" y="62"/>
                    <a:pt x="0" y="38"/>
                  </a:cubicBezTo>
                  <a:cubicBezTo>
                    <a:pt x="0" y="16"/>
                    <a:pt x="15" y="0"/>
                    <a:pt x="37" y="0"/>
                  </a:cubicBezTo>
                  <a:cubicBezTo>
                    <a:pt x="59" y="0"/>
                    <a:pt x="72" y="16"/>
                    <a:pt x="72" y="40"/>
                  </a:cubicBezTo>
                  <a:cubicBezTo>
                    <a:pt x="72" y="41"/>
                    <a:pt x="72" y="43"/>
                    <a:pt x="72" y="45"/>
                  </a:cubicBezTo>
                  <a:cubicBezTo>
                    <a:pt x="21" y="45"/>
                    <a:pt x="21" y="45"/>
                    <a:pt x="21" y="45"/>
                  </a:cubicBezTo>
                  <a:cubicBezTo>
                    <a:pt x="21" y="56"/>
                    <a:pt x="27" y="62"/>
                    <a:pt x="38" y="62"/>
                  </a:cubicBezTo>
                  <a:cubicBezTo>
                    <a:pt x="44" y="62"/>
                    <a:pt x="49" y="59"/>
                    <a:pt x="51" y="53"/>
                  </a:cubicBezTo>
                  <a:lnTo>
                    <a:pt x="72" y="53"/>
                  </a:lnTo>
                  <a:close/>
                  <a:moveTo>
                    <a:pt x="52" y="30"/>
                  </a:moveTo>
                  <a:cubicBezTo>
                    <a:pt x="51" y="21"/>
                    <a:pt x="45" y="15"/>
                    <a:pt x="37" y="15"/>
                  </a:cubicBezTo>
                  <a:cubicBezTo>
                    <a:pt x="28" y="15"/>
                    <a:pt x="22" y="20"/>
                    <a:pt x="20" y="30"/>
                  </a:cubicBezTo>
                  <a:lnTo>
                    <a:pt x="52"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3" name="Freeform 13"/>
            <p:cNvSpPr>
              <a:spLocks/>
            </p:cNvSpPr>
            <p:nvPr/>
          </p:nvSpPr>
          <p:spPr bwMode="auto">
            <a:xfrm>
              <a:off x="1209675" y="4900613"/>
              <a:ext cx="53975" cy="90487"/>
            </a:xfrm>
            <a:custGeom>
              <a:avLst/>
              <a:gdLst>
                <a:gd name="T0" fmla="*/ 0 w 44"/>
                <a:gd name="T1" fmla="*/ 1 h 74"/>
                <a:gd name="T2" fmla="*/ 19 w 44"/>
                <a:gd name="T3" fmla="*/ 1 h 74"/>
                <a:gd name="T4" fmla="*/ 19 w 44"/>
                <a:gd name="T5" fmla="*/ 11 h 74"/>
                <a:gd name="T6" fmla="*/ 39 w 44"/>
                <a:gd name="T7" fmla="*/ 0 h 74"/>
                <a:gd name="T8" fmla="*/ 44 w 44"/>
                <a:gd name="T9" fmla="*/ 0 h 74"/>
                <a:gd name="T10" fmla="*/ 44 w 44"/>
                <a:gd name="T11" fmla="*/ 18 h 74"/>
                <a:gd name="T12" fmla="*/ 39 w 44"/>
                <a:gd name="T13" fmla="*/ 17 h 74"/>
                <a:gd name="T14" fmla="*/ 20 w 44"/>
                <a:gd name="T15" fmla="*/ 42 h 74"/>
                <a:gd name="T16" fmla="*/ 20 w 44"/>
                <a:gd name="T17" fmla="*/ 74 h 74"/>
                <a:gd name="T18" fmla="*/ 0 w 44"/>
                <a:gd name="T19" fmla="*/ 74 h 74"/>
                <a:gd name="T20" fmla="*/ 0 w 44"/>
                <a:gd name="T21" fmla="*/ 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74">
                  <a:moveTo>
                    <a:pt x="0" y="1"/>
                  </a:moveTo>
                  <a:cubicBezTo>
                    <a:pt x="19" y="1"/>
                    <a:pt x="19" y="1"/>
                    <a:pt x="19" y="1"/>
                  </a:cubicBezTo>
                  <a:cubicBezTo>
                    <a:pt x="19" y="11"/>
                    <a:pt x="19" y="11"/>
                    <a:pt x="19" y="11"/>
                  </a:cubicBezTo>
                  <a:cubicBezTo>
                    <a:pt x="23" y="4"/>
                    <a:pt x="30" y="0"/>
                    <a:pt x="39" y="0"/>
                  </a:cubicBezTo>
                  <a:cubicBezTo>
                    <a:pt x="41" y="0"/>
                    <a:pt x="43" y="0"/>
                    <a:pt x="44" y="0"/>
                  </a:cubicBezTo>
                  <a:cubicBezTo>
                    <a:pt x="44" y="18"/>
                    <a:pt x="44" y="18"/>
                    <a:pt x="44" y="18"/>
                  </a:cubicBezTo>
                  <a:cubicBezTo>
                    <a:pt x="42" y="17"/>
                    <a:pt x="41" y="17"/>
                    <a:pt x="39" y="17"/>
                  </a:cubicBezTo>
                  <a:cubicBezTo>
                    <a:pt x="25" y="17"/>
                    <a:pt x="20" y="24"/>
                    <a:pt x="20" y="42"/>
                  </a:cubicBezTo>
                  <a:cubicBezTo>
                    <a:pt x="20" y="74"/>
                    <a:pt x="20" y="74"/>
                    <a:pt x="20" y="74"/>
                  </a:cubicBezTo>
                  <a:cubicBezTo>
                    <a:pt x="0" y="74"/>
                    <a:pt x="0" y="74"/>
                    <a:pt x="0" y="74"/>
                  </a:cubicBezTo>
                  <a:lnTo>
                    <a:pt x="0" y="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4" name="Rectangle 14"/>
            <p:cNvSpPr>
              <a:spLocks noChangeArrowheads="1"/>
            </p:cNvSpPr>
            <p:nvPr/>
          </p:nvSpPr>
          <p:spPr bwMode="auto">
            <a:xfrm>
              <a:off x="1000125" y="4900613"/>
              <a:ext cx="23813" cy="90487"/>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7" name="Freeform 15"/>
            <p:cNvSpPr>
              <a:spLocks/>
            </p:cNvSpPr>
            <p:nvPr/>
          </p:nvSpPr>
          <p:spPr bwMode="auto">
            <a:xfrm>
              <a:off x="1263650" y="4899025"/>
              <a:ext cx="79375" cy="95250"/>
            </a:xfrm>
            <a:custGeom>
              <a:avLst/>
              <a:gdLst>
                <a:gd name="T0" fmla="*/ 44 w 65"/>
                <a:gd name="T1" fmla="*/ 26 h 78"/>
                <a:gd name="T2" fmla="*/ 32 w 65"/>
                <a:gd name="T3" fmla="*/ 15 h 78"/>
                <a:gd name="T4" fmla="*/ 22 w 65"/>
                <a:gd name="T5" fmla="*/ 22 h 78"/>
                <a:gd name="T6" fmla="*/ 29 w 65"/>
                <a:gd name="T7" fmla="*/ 29 h 78"/>
                <a:gd name="T8" fmla="*/ 44 w 65"/>
                <a:gd name="T9" fmla="*/ 32 h 78"/>
                <a:gd name="T10" fmla="*/ 65 w 65"/>
                <a:gd name="T11" fmla="*/ 54 h 78"/>
                <a:gd name="T12" fmla="*/ 33 w 65"/>
                <a:gd name="T13" fmla="*/ 78 h 78"/>
                <a:gd name="T14" fmla="*/ 0 w 65"/>
                <a:gd name="T15" fmla="*/ 51 h 78"/>
                <a:gd name="T16" fmla="*/ 20 w 65"/>
                <a:gd name="T17" fmla="*/ 51 h 78"/>
                <a:gd name="T18" fmla="*/ 33 w 65"/>
                <a:gd name="T19" fmla="*/ 63 h 78"/>
                <a:gd name="T20" fmla="*/ 44 w 65"/>
                <a:gd name="T21" fmla="*/ 56 h 78"/>
                <a:gd name="T22" fmla="*/ 31 w 65"/>
                <a:gd name="T23" fmla="*/ 47 h 78"/>
                <a:gd name="T24" fmla="*/ 8 w 65"/>
                <a:gd name="T25" fmla="*/ 38 h 78"/>
                <a:gd name="T26" fmla="*/ 1 w 65"/>
                <a:gd name="T27" fmla="*/ 24 h 78"/>
                <a:gd name="T28" fmla="*/ 33 w 65"/>
                <a:gd name="T29" fmla="*/ 0 h 78"/>
                <a:gd name="T30" fmla="*/ 63 w 65"/>
                <a:gd name="T31" fmla="*/ 26 h 78"/>
                <a:gd name="T32" fmla="*/ 44 w 65"/>
                <a:gd name="T33" fmla="*/ 2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78">
                  <a:moveTo>
                    <a:pt x="44" y="26"/>
                  </a:moveTo>
                  <a:cubicBezTo>
                    <a:pt x="43" y="18"/>
                    <a:pt x="40" y="15"/>
                    <a:pt x="32" y="15"/>
                  </a:cubicBezTo>
                  <a:cubicBezTo>
                    <a:pt x="25" y="15"/>
                    <a:pt x="22" y="17"/>
                    <a:pt x="22" y="22"/>
                  </a:cubicBezTo>
                  <a:cubicBezTo>
                    <a:pt x="22" y="25"/>
                    <a:pt x="24" y="27"/>
                    <a:pt x="29" y="29"/>
                  </a:cubicBezTo>
                  <a:cubicBezTo>
                    <a:pt x="44" y="32"/>
                    <a:pt x="44" y="32"/>
                    <a:pt x="44" y="32"/>
                  </a:cubicBezTo>
                  <a:cubicBezTo>
                    <a:pt x="58" y="36"/>
                    <a:pt x="65" y="43"/>
                    <a:pt x="65" y="54"/>
                  </a:cubicBezTo>
                  <a:cubicBezTo>
                    <a:pt x="65" y="68"/>
                    <a:pt x="53" y="78"/>
                    <a:pt x="33" y="78"/>
                  </a:cubicBezTo>
                  <a:cubicBezTo>
                    <a:pt x="12" y="78"/>
                    <a:pt x="0" y="68"/>
                    <a:pt x="0" y="51"/>
                  </a:cubicBezTo>
                  <a:cubicBezTo>
                    <a:pt x="20" y="51"/>
                    <a:pt x="20" y="51"/>
                    <a:pt x="20" y="51"/>
                  </a:cubicBezTo>
                  <a:cubicBezTo>
                    <a:pt x="20" y="59"/>
                    <a:pt x="25" y="63"/>
                    <a:pt x="33" y="63"/>
                  </a:cubicBezTo>
                  <a:cubicBezTo>
                    <a:pt x="40" y="63"/>
                    <a:pt x="44" y="60"/>
                    <a:pt x="44" y="56"/>
                  </a:cubicBezTo>
                  <a:cubicBezTo>
                    <a:pt x="44" y="51"/>
                    <a:pt x="40" y="49"/>
                    <a:pt x="31" y="47"/>
                  </a:cubicBezTo>
                  <a:cubicBezTo>
                    <a:pt x="17" y="44"/>
                    <a:pt x="12" y="42"/>
                    <a:pt x="8" y="38"/>
                  </a:cubicBezTo>
                  <a:cubicBezTo>
                    <a:pt x="4" y="34"/>
                    <a:pt x="1" y="29"/>
                    <a:pt x="1" y="24"/>
                  </a:cubicBezTo>
                  <a:cubicBezTo>
                    <a:pt x="1" y="9"/>
                    <a:pt x="14" y="0"/>
                    <a:pt x="33" y="0"/>
                  </a:cubicBezTo>
                  <a:cubicBezTo>
                    <a:pt x="52" y="0"/>
                    <a:pt x="63" y="10"/>
                    <a:pt x="63" y="26"/>
                  </a:cubicBezTo>
                  <a:lnTo>
                    <a:pt x="4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8" name="Freeform 16"/>
            <p:cNvSpPr>
              <a:spLocks/>
            </p:cNvSpPr>
            <p:nvPr/>
          </p:nvSpPr>
          <p:spPr bwMode="auto">
            <a:xfrm>
              <a:off x="1381125" y="4879975"/>
              <a:ext cx="50800" cy="112712"/>
            </a:xfrm>
            <a:custGeom>
              <a:avLst/>
              <a:gdLst>
                <a:gd name="T0" fmla="*/ 42 w 42"/>
                <a:gd name="T1" fmla="*/ 33 h 92"/>
                <a:gd name="T2" fmla="*/ 31 w 42"/>
                <a:gd name="T3" fmla="*/ 33 h 92"/>
                <a:gd name="T4" fmla="*/ 31 w 42"/>
                <a:gd name="T5" fmla="*/ 65 h 92"/>
                <a:gd name="T6" fmla="*/ 38 w 42"/>
                <a:gd name="T7" fmla="*/ 76 h 92"/>
                <a:gd name="T8" fmla="*/ 42 w 42"/>
                <a:gd name="T9" fmla="*/ 76 h 92"/>
                <a:gd name="T10" fmla="*/ 42 w 42"/>
                <a:gd name="T11" fmla="*/ 91 h 92"/>
                <a:gd name="T12" fmla="*/ 32 w 42"/>
                <a:gd name="T13" fmla="*/ 92 h 92"/>
                <a:gd name="T14" fmla="*/ 14 w 42"/>
                <a:gd name="T15" fmla="*/ 84 h 92"/>
                <a:gd name="T16" fmla="*/ 10 w 42"/>
                <a:gd name="T17" fmla="*/ 66 h 92"/>
                <a:gd name="T18" fmla="*/ 10 w 42"/>
                <a:gd name="T19" fmla="*/ 33 h 92"/>
                <a:gd name="T20" fmla="*/ 0 w 42"/>
                <a:gd name="T21" fmla="*/ 33 h 92"/>
                <a:gd name="T22" fmla="*/ 0 w 42"/>
                <a:gd name="T23" fmla="*/ 17 h 92"/>
                <a:gd name="T24" fmla="*/ 10 w 42"/>
                <a:gd name="T25" fmla="*/ 17 h 92"/>
                <a:gd name="T26" fmla="*/ 10 w 42"/>
                <a:gd name="T27" fmla="*/ 0 h 92"/>
                <a:gd name="T28" fmla="*/ 31 w 42"/>
                <a:gd name="T29" fmla="*/ 0 h 92"/>
                <a:gd name="T30" fmla="*/ 31 w 42"/>
                <a:gd name="T31" fmla="*/ 17 h 92"/>
                <a:gd name="T32" fmla="*/ 42 w 42"/>
                <a:gd name="T33" fmla="*/ 17 h 92"/>
                <a:gd name="T34" fmla="*/ 42 w 42"/>
                <a:gd name="T35" fmla="*/ 3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92">
                  <a:moveTo>
                    <a:pt x="42" y="33"/>
                  </a:moveTo>
                  <a:cubicBezTo>
                    <a:pt x="31" y="33"/>
                    <a:pt x="31" y="33"/>
                    <a:pt x="31" y="33"/>
                  </a:cubicBezTo>
                  <a:cubicBezTo>
                    <a:pt x="31" y="65"/>
                    <a:pt x="31" y="65"/>
                    <a:pt x="31" y="65"/>
                  </a:cubicBezTo>
                  <a:cubicBezTo>
                    <a:pt x="31" y="73"/>
                    <a:pt x="33" y="76"/>
                    <a:pt x="38" y="76"/>
                  </a:cubicBezTo>
                  <a:cubicBezTo>
                    <a:pt x="39" y="76"/>
                    <a:pt x="40" y="76"/>
                    <a:pt x="42" y="76"/>
                  </a:cubicBezTo>
                  <a:cubicBezTo>
                    <a:pt x="42" y="91"/>
                    <a:pt x="42" y="91"/>
                    <a:pt x="42" y="91"/>
                  </a:cubicBezTo>
                  <a:cubicBezTo>
                    <a:pt x="38" y="92"/>
                    <a:pt x="37" y="92"/>
                    <a:pt x="32" y="92"/>
                  </a:cubicBezTo>
                  <a:cubicBezTo>
                    <a:pt x="23" y="92"/>
                    <a:pt x="18" y="90"/>
                    <a:pt x="14" y="84"/>
                  </a:cubicBezTo>
                  <a:cubicBezTo>
                    <a:pt x="11" y="80"/>
                    <a:pt x="10" y="76"/>
                    <a:pt x="10" y="66"/>
                  </a:cubicBezTo>
                  <a:cubicBezTo>
                    <a:pt x="10" y="33"/>
                    <a:pt x="10" y="33"/>
                    <a:pt x="10" y="33"/>
                  </a:cubicBezTo>
                  <a:cubicBezTo>
                    <a:pt x="0" y="33"/>
                    <a:pt x="0" y="33"/>
                    <a:pt x="0" y="33"/>
                  </a:cubicBezTo>
                  <a:cubicBezTo>
                    <a:pt x="0" y="17"/>
                    <a:pt x="0" y="17"/>
                    <a:pt x="0" y="17"/>
                  </a:cubicBezTo>
                  <a:cubicBezTo>
                    <a:pt x="10" y="17"/>
                    <a:pt x="10" y="17"/>
                    <a:pt x="10" y="17"/>
                  </a:cubicBezTo>
                  <a:cubicBezTo>
                    <a:pt x="10" y="0"/>
                    <a:pt x="10" y="0"/>
                    <a:pt x="10" y="0"/>
                  </a:cubicBezTo>
                  <a:cubicBezTo>
                    <a:pt x="31" y="0"/>
                    <a:pt x="31" y="0"/>
                    <a:pt x="31" y="0"/>
                  </a:cubicBezTo>
                  <a:cubicBezTo>
                    <a:pt x="31" y="17"/>
                    <a:pt x="31" y="17"/>
                    <a:pt x="31" y="17"/>
                  </a:cubicBezTo>
                  <a:cubicBezTo>
                    <a:pt x="42" y="17"/>
                    <a:pt x="42" y="17"/>
                    <a:pt x="42" y="17"/>
                  </a:cubicBezTo>
                  <a:lnTo>
                    <a:pt x="42"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19" name="Freeform 17"/>
            <p:cNvSpPr>
              <a:spLocks noEditPoints="1"/>
            </p:cNvSpPr>
            <p:nvPr/>
          </p:nvSpPr>
          <p:spPr bwMode="auto">
            <a:xfrm>
              <a:off x="1433513" y="4899025"/>
              <a:ext cx="87313" cy="95250"/>
            </a:xfrm>
            <a:custGeom>
              <a:avLst/>
              <a:gdLst>
                <a:gd name="T0" fmla="*/ 72 w 72"/>
                <a:gd name="T1" fmla="*/ 53 h 78"/>
                <a:gd name="T2" fmla="*/ 37 w 72"/>
                <a:gd name="T3" fmla="*/ 78 h 78"/>
                <a:gd name="T4" fmla="*/ 0 w 72"/>
                <a:gd name="T5" fmla="*/ 38 h 78"/>
                <a:gd name="T6" fmla="*/ 36 w 72"/>
                <a:gd name="T7" fmla="*/ 0 h 78"/>
                <a:gd name="T8" fmla="*/ 72 w 72"/>
                <a:gd name="T9" fmla="*/ 40 h 78"/>
                <a:gd name="T10" fmla="*/ 72 w 72"/>
                <a:gd name="T11" fmla="*/ 45 h 78"/>
                <a:gd name="T12" fmla="*/ 20 w 72"/>
                <a:gd name="T13" fmla="*/ 45 h 78"/>
                <a:gd name="T14" fmla="*/ 37 w 72"/>
                <a:gd name="T15" fmla="*/ 62 h 78"/>
                <a:gd name="T16" fmla="*/ 51 w 72"/>
                <a:gd name="T17" fmla="*/ 53 h 78"/>
                <a:gd name="T18" fmla="*/ 72 w 72"/>
                <a:gd name="T19" fmla="*/ 53 h 78"/>
                <a:gd name="T20" fmla="*/ 51 w 72"/>
                <a:gd name="T21" fmla="*/ 30 h 78"/>
                <a:gd name="T22" fmla="*/ 36 w 72"/>
                <a:gd name="T23" fmla="*/ 15 h 78"/>
                <a:gd name="T24" fmla="*/ 20 w 72"/>
                <a:gd name="T25" fmla="*/ 30 h 78"/>
                <a:gd name="T26" fmla="*/ 51 w 72"/>
                <a:gd name="T27" fmla="*/ 3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78">
                  <a:moveTo>
                    <a:pt x="72" y="53"/>
                  </a:moveTo>
                  <a:cubicBezTo>
                    <a:pt x="67" y="69"/>
                    <a:pt x="55" y="78"/>
                    <a:pt x="37" y="78"/>
                  </a:cubicBezTo>
                  <a:cubicBezTo>
                    <a:pt x="14" y="78"/>
                    <a:pt x="0" y="62"/>
                    <a:pt x="0" y="38"/>
                  </a:cubicBezTo>
                  <a:cubicBezTo>
                    <a:pt x="0" y="16"/>
                    <a:pt x="14" y="0"/>
                    <a:pt x="36" y="0"/>
                  </a:cubicBezTo>
                  <a:cubicBezTo>
                    <a:pt x="58" y="0"/>
                    <a:pt x="72" y="16"/>
                    <a:pt x="72" y="40"/>
                  </a:cubicBezTo>
                  <a:cubicBezTo>
                    <a:pt x="72" y="41"/>
                    <a:pt x="72" y="43"/>
                    <a:pt x="72" y="45"/>
                  </a:cubicBezTo>
                  <a:cubicBezTo>
                    <a:pt x="20" y="45"/>
                    <a:pt x="20" y="45"/>
                    <a:pt x="20" y="45"/>
                  </a:cubicBezTo>
                  <a:cubicBezTo>
                    <a:pt x="21" y="56"/>
                    <a:pt x="27" y="62"/>
                    <a:pt x="37" y="62"/>
                  </a:cubicBezTo>
                  <a:cubicBezTo>
                    <a:pt x="44" y="62"/>
                    <a:pt x="49" y="59"/>
                    <a:pt x="51" y="53"/>
                  </a:cubicBezTo>
                  <a:lnTo>
                    <a:pt x="72" y="53"/>
                  </a:lnTo>
                  <a:close/>
                  <a:moveTo>
                    <a:pt x="51" y="30"/>
                  </a:moveTo>
                  <a:cubicBezTo>
                    <a:pt x="51" y="21"/>
                    <a:pt x="45" y="15"/>
                    <a:pt x="36" y="15"/>
                  </a:cubicBezTo>
                  <a:cubicBezTo>
                    <a:pt x="27" y="15"/>
                    <a:pt x="22" y="20"/>
                    <a:pt x="20" y="30"/>
                  </a:cubicBezTo>
                  <a:lnTo>
                    <a:pt x="51"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21" name="Freeform 18"/>
            <p:cNvSpPr>
              <a:spLocks/>
            </p:cNvSpPr>
            <p:nvPr/>
          </p:nvSpPr>
          <p:spPr bwMode="auto">
            <a:xfrm>
              <a:off x="1520825" y="4879975"/>
              <a:ext cx="52388" cy="112712"/>
            </a:xfrm>
            <a:custGeom>
              <a:avLst/>
              <a:gdLst>
                <a:gd name="T0" fmla="*/ 43 w 43"/>
                <a:gd name="T1" fmla="*/ 33 h 92"/>
                <a:gd name="T2" fmla="*/ 31 w 43"/>
                <a:gd name="T3" fmla="*/ 33 h 92"/>
                <a:gd name="T4" fmla="*/ 31 w 43"/>
                <a:gd name="T5" fmla="*/ 65 h 92"/>
                <a:gd name="T6" fmla="*/ 39 w 43"/>
                <a:gd name="T7" fmla="*/ 76 h 92"/>
                <a:gd name="T8" fmla="*/ 43 w 43"/>
                <a:gd name="T9" fmla="*/ 76 h 92"/>
                <a:gd name="T10" fmla="*/ 43 w 43"/>
                <a:gd name="T11" fmla="*/ 91 h 92"/>
                <a:gd name="T12" fmla="*/ 32 w 43"/>
                <a:gd name="T13" fmla="*/ 92 h 92"/>
                <a:gd name="T14" fmla="*/ 15 w 43"/>
                <a:gd name="T15" fmla="*/ 84 h 92"/>
                <a:gd name="T16" fmla="*/ 11 w 43"/>
                <a:gd name="T17" fmla="*/ 66 h 92"/>
                <a:gd name="T18" fmla="*/ 11 w 43"/>
                <a:gd name="T19" fmla="*/ 33 h 92"/>
                <a:gd name="T20" fmla="*/ 0 w 43"/>
                <a:gd name="T21" fmla="*/ 33 h 92"/>
                <a:gd name="T22" fmla="*/ 0 w 43"/>
                <a:gd name="T23" fmla="*/ 17 h 92"/>
                <a:gd name="T24" fmla="*/ 11 w 43"/>
                <a:gd name="T25" fmla="*/ 17 h 92"/>
                <a:gd name="T26" fmla="*/ 11 w 43"/>
                <a:gd name="T27" fmla="*/ 0 h 92"/>
                <a:gd name="T28" fmla="*/ 31 w 43"/>
                <a:gd name="T29" fmla="*/ 0 h 92"/>
                <a:gd name="T30" fmla="*/ 31 w 43"/>
                <a:gd name="T31" fmla="*/ 17 h 92"/>
                <a:gd name="T32" fmla="*/ 43 w 43"/>
                <a:gd name="T33" fmla="*/ 17 h 92"/>
                <a:gd name="T34" fmla="*/ 43 w 43"/>
                <a:gd name="T35" fmla="*/ 3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 h="92">
                  <a:moveTo>
                    <a:pt x="43" y="33"/>
                  </a:moveTo>
                  <a:cubicBezTo>
                    <a:pt x="31" y="33"/>
                    <a:pt x="31" y="33"/>
                    <a:pt x="31" y="33"/>
                  </a:cubicBezTo>
                  <a:cubicBezTo>
                    <a:pt x="31" y="65"/>
                    <a:pt x="31" y="65"/>
                    <a:pt x="31" y="65"/>
                  </a:cubicBezTo>
                  <a:cubicBezTo>
                    <a:pt x="31" y="73"/>
                    <a:pt x="33" y="76"/>
                    <a:pt x="39" y="76"/>
                  </a:cubicBezTo>
                  <a:cubicBezTo>
                    <a:pt x="40" y="76"/>
                    <a:pt x="40" y="76"/>
                    <a:pt x="43" y="76"/>
                  </a:cubicBezTo>
                  <a:cubicBezTo>
                    <a:pt x="43" y="91"/>
                    <a:pt x="43" y="91"/>
                    <a:pt x="43" y="91"/>
                  </a:cubicBezTo>
                  <a:cubicBezTo>
                    <a:pt x="39" y="92"/>
                    <a:pt x="37" y="92"/>
                    <a:pt x="32" y="92"/>
                  </a:cubicBezTo>
                  <a:cubicBezTo>
                    <a:pt x="24" y="92"/>
                    <a:pt x="18" y="90"/>
                    <a:pt x="15" y="84"/>
                  </a:cubicBezTo>
                  <a:cubicBezTo>
                    <a:pt x="12" y="80"/>
                    <a:pt x="11" y="76"/>
                    <a:pt x="11" y="66"/>
                  </a:cubicBezTo>
                  <a:cubicBezTo>
                    <a:pt x="11" y="33"/>
                    <a:pt x="11" y="33"/>
                    <a:pt x="11" y="33"/>
                  </a:cubicBezTo>
                  <a:cubicBezTo>
                    <a:pt x="0" y="33"/>
                    <a:pt x="0" y="33"/>
                    <a:pt x="0" y="33"/>
                  </a:cubicBezTo>
                  <a:cubicBezTo>
                    <a:pt x="0" y="17"/>
                    <a:pt x="0" y="17"/>
                    <a:pt x="0" y="17"/>
                  </a:cubicBezTo>
                  <a:cubicBezTo>
                    <a:pt x="11" y="17"/>
                    <a:pt x="11" y="17"/>
                    <a:pt x="11" y="17"/>
                  </a:cubicBezTo>
                  <a:cubicBezTo>
                    <a:pt x="11" y="0"/>
                    <a:pt x="11" y="0"/>
                    <a:pt x="11" y="0"/>
                  </a:cubicBezTo>
                  <a:cubicBezTo>
                    <a:pt x="31" y="0"/>
                    <a:pt x="31" y="0"/>
                    <a:pt x="31" y="0"/>
                  </a:cubicBezTo>
                  <a:cubicBezTo>
                    <a:pt x="31" y="17"/>
                    <a:pt x="31" y="17"/>
                    <a:pt x="31" y="17"/>
                  </a:cubicBezTo>
                  <a:cubicBezTo>
                    <a:pt x="43" y="17"/>
                    <a:pt x="43" y="17"/>
                    <a:pt x="43" y="17"/>
                  </a:cubicBezTo>
                  <a:lnTo>
                    <a:pt x="43"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22" name="Freeform 19"/>
            <p:cNvSpPr>
              <a:spLocks noEditPoints="1"/>
            </p:cNvSpPr>
            <p:nvPr/>
          </p:nvSpPr>
          <p:spPr bwMode="auto">
            <a:xfrm>
              <a:off x="1573213" y="4899025"/>
              <a:ext cx="88900" cy="95250"/>
            </a:xfrm>
            <a:custGeom>
              <a:avLst/>
              <a:gdLst>
                <a:gd name="T0" fmla="*/ 73 w 73"/>
                <a:gd name="T1" fmla="*/ 53 h 78"/>
                <a:gd name="T2" fmla="*/ 37 w 73"/>
                <a:gd name="T3" fmla="*/ 78 h 78"/>
                <a:gd name="T4" fmla="*/ 0 w 73"/>
                <a:gd name="T5" fmla="*/ 38 h 78"/>
                <a:gd name="T6" fmla="*/ 37 w 73"/>
                <a:gd name="T7" fmla="*/ 0 h 78"/>
                <a:gd name="T8" fmla="*/ 73 w 73"/>
                <a:gd name="T9" fmla="*/ 40 h 78"/>
                <a:gd name="T10" fmla="*/ 73 w 73"/>
                <a:gd name="T11" fmla="*/ 45 h 78"/>
                <a:gd name="T12" fmla="*/ 21 w 73"/>
                <a:gd name="T13" fmla="*/ 45 h 78"/>
                <a:gd name="T14" fmla="*/ 38 w 73"/>
                <a:gd name="T15" fmla="*/ 62 h 78"/>
                <a:gd name="T16" fmla="*/ 51 w 73"/>
                <a:gd name="T17" fmla="*/ 53 h 78"/>
                <a:gd name="T18" fmla="*/ 73 w 73"/>
                <a:gd name="T19" fmla="*/ 53 h 78"/>
                <a:gd name="T20" fmla="*/ 52 w 73"/>
                <a:gd name="T21" fmla="*/ 30 h 78"/>
                <a:gd name="T22" fmla="*/ 37 w 73"/>
                <a:gd name="T23" fmla="*/ 15 h 78"/>
                <a:gd name="T24" fmla="*/ 21 w 73"/>
                <a:gd name="T25" fmla="*/ 30 h 78"/>
                <a:gd name="T26" fmla="*/ 52 w 73"/>
                <a:gd name="T27" fmla="*/ 3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78">
                  <a:moveTo>
                    <a:pt x="73" y="53"/>
                  </a:moveTo>
                  <a:cubicBezTo>
                    <a:pt x="68" y="69"/>
                    <a:pt x="56" y="78"/>
                    <a:pt x="37" y="78"/>
                  </a:cubicBezTo>
                  <a:cubicBezTo>
                    <a:pt x="15" y="78"/>
                    <a:pt x="0" y="62"/>
                    <a:pt x="0" y="38"/>
                  </a:cubicBezTo>
                  <a:cubicBezTo>
                    <a:pt x="0" y="16"/>
                    <a:pt x="15" y="0"/>
                    <a:pt x="37" y="0"/>
                  </a:cubicBezTo>
                  <a:cubicBezTo>
                    <a:pt x="59" y="0"/>
                    <a:pt x="73" y="16"/>
                    <a:pt x="73" y="40"/>
                  </a:cubicBezTo>
                  <a:cubicBezTo>
                    <a:pt x="73" y="41"/>
                    <a:pt x="73" y="43"/>
                    <a:pt x="73" y="45"/>
                  </a:cubicBezTo>
                  <a:cubicBezTo>
                    <a:pt x="21" y="45"/>
                    <a:pt x="21" y="45"/>
                    <a:pt x="21" y="45"/>
                  </a:cubicBezTo>
                  <a:cubicBezTo>
                    <a:pt x="21" y="56"/>
                    <a:pt x="28" y="62"/>
                    <a:pt x="38" y="62"/>
                  </a:cubicBezTo>
                  <a:cubicBezTo>
                    <a:pt x="45" y="62"/>
                    <a:pt x="49" y="59"/>
                    <a:pt x="51" y="53"/>
                  </a:cubicBezTo>
                  <a:lnTo>
                    <a:pt x="73" y="53"/>
                  </a:lnTo>
                  <a:close/>
                  <a:moveTo>
                    <a:pt x="52" y="30"/>
                  </a:moveTo>
                  <a:cubicBezTo>
                    <a:pt x="52" y="21"/>
                    <a:pt x="45" y="15"/>
                    <a:pt x="37" y="15"/>
                  </a:cubicBezTo>
                  <a:cubicBezTo>
                    <a:pt x="28" y="15"/>
                    <a:pt x="22" y="20"/>
                    <a:pt x="21" y="30"/>
                  </a:cubicBezTo>
                  <a:lnTo>
                    <a:pt x="52"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23" name="Freeform 20"/>
            <p:cNvSpPr>
              <a:spLocks/>
            </p:cNvSpPr>
            <p:nvPr/>
          </p:nvSpPr>
          <p:spPr bwMode="auto">
            <a:xfrm>
              <a:off x="1662113" y="4879975"/>
              <a:ext cx="50800" cy="112712"/>
            </a:xfrm>
            <a:custGeom>
              <a:avLst/>
              <a:gdLst>
                <a:gd name="T0" fmla="*/ 42 w 42"/>
                <a:gd name="T1" fmla="*/ 33 h 92"/>
                <a:gd name="T2" fmla="*/ 31 w 42"/>
                <a:gd name="T3" fmla="*/ 33 h 92"/>
                <a:gd name="T4" fmla="*/ 31 w 42"/>
                <a:gd name="T5" fmla="*/ 65 h 92"/>
                <a:gd name="T6" fmla="*/ 38 w 42"/>
                <a:gd name="T7" fmla="*/ 76 h 92"/>
                <a:gd name="T8" fmla="*/ 42 w 42"/>
                <a:gd name="T9" fmla="*/ 76 h 92"/>
                <a:gd name="T10" fmla="*/ 42 w 42"/>
                <a:gd name="T11" fmla="*/ 91 h 92"/>
                <a:gd name="T12" fmla="*/ 32 w 42"/>
                <a:gd name="T13" fmla="*/ 92 h 92"/>
                <a:gd name="T14" fmla="*/ 14 w 42"/>
                <a:gd name="T15" fmla="*/ 84 h 92"/>
                <a:gd name="T16" fmla="*/ 11 w 42"/>
                <a:gd name="T17" fmla="*/ 66 h 92"/>
                <a:gd name="T18" fmla="*/ 11 w 42"/>
                <a:gd name="T19" fmla="*/ 33 h 92"/>
                <a:gd name="T20" fmla="*/ 0 w 42"/>
                <a:gd name="T21" fmla="*/ 33 h 92"/>
                <a:gd name="T22" fmla="*/ 0 w 42"/>
                <a:gd name="T23" fmla="*/ 17 h 92"/>
                <a:gd name="T24" fmla="*/ 11 w 42"/>
                <a:gd name="T25" fmla="*/ 17 h 92"/>
                <a:gd name="T26" fmla="*/ 11 w 42"/>
                <a:gd name="T27" fmla="*/ 0 h 92"/>
                <a:gd name="T28" fmla="*/ 31 w 42"/>
                <a:gd name="T29" fmla="*/ 0 h 92"/>
                <a:gd name="T30" fmla="*/ 31 w 42"/>
                <a:gd name="T31" fmla="*/ 17 h 92"/>
                <a:gd name="T32" fmla="*/ 42 w 42"/>
                <a:gd name="T33" fmla="*/ 17 h 92"/>
                <a:gd name="T34" fmla="*/ 42 w 42"/>
                <a:gd name="T35" fmla="*/ 3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 h="92">
                  <a:moveTo>
                    <a:pt x="42" y="33"/>
                  </a:moveTo>
                  <a:cubicBezTo>
                    <a:pt x="31" y="33"/>
                    <a:pt x="31" y="33"/>
                    <a:pt x="31" y="33"/>
                  </a:cubicBezTo>
                  <a:cubicBezTo>
                    <a:pt x="31" y="65"/>
                    <a:pt x="31" y="65"/>
                    <a:pt x="31" y="65"/>
                  </a:cubicBezTo>
                  <a:cubicBezTo>
                    <a:pt x="31" y="73"/>
                    <a:pt x="33" y="76"/>
                    <a:pt x="38" y="76"/>
                  </a:cubicBezTo>
                  <a:cubicBezTo>
                    <a:pt x="39" y="76"/>
                    <a:pt x="40" y="76"/>
                    <a:pt x="42" y="76"/>
                  </a:cubicBezTo>
                  <a:cubicBezTo>
                    <a:pt x="42" y="91"/>
                    <a:pt x="42" y="91"/>
                    <a:pt x="42" y="91"/>
                  </a:cubicBezTo>
                  <a:cubicBezTo>
                    <a:pt x="39" y="92"/>
                    <a:pt x="37" y="92"/>
                    <a:pt x="32" y="92"/>
                  </a:cubicBezTo>
                  <a:cubicBezTo>
                    <a:pt x="24" y="92"/>
                    <a:pt x="18" y="90"/>
                    <a:pt x="14" y="84"/>
                  </a:cubicBezTo>
                  <a:cubicBezTo>
                    <a:pt x="11" y="80"/>
                    <a:pt x="11" y="76"/>
                    <a:pt x="11" y="66"/>
                  </a:cubicBezTo>
                  <a:cubicBezTo>
                    <a:pt x="11" y="33"/>
                    <a:pt x="11" y="33"/>
                    <a:pt x="11" y="33"/>
                  </a:cubicBezTo>
                  <a:cubicBezTo>
                    <a:pt x="0" y="33"/>
                    <a:pt x="0" y="33"/>
                    <a:pt x="0" y="33"/>
                  </a:cubicBezTo>
                  <a:cubicBezTo>
                    <a:pt x="0" y="17"/>
                    <a:pt x="0" y="17"/>
                    <a:pt x="0" y="17"/>
                  </a:cubicBezTo>
                  <a:cubicBezTo>
                    <a:pt x="11" y="17"/>
                    <a:pt x="11" y="17"/>
                    <a:pt x="11" y="17"/>
                  </a:cubicBezTo>
                  <a:cubicBezTo>
                    <a:pt x="11" y="0"/>
                    <a:pt x="11" y="0"/>
                    <a:pt x="11" y="0"/>
                  </a:cubicBezTo>
                  <a:cubicBezTo>
                    <a:pt x="31" y="0"/>
                    <a:pt x="31" y="0"/>
                    <a:pt x="31" y="0"/>
                  </a:cubicBezTo>
                  <a:cubicBezTo>
                    <a:pt x="31" y="17"/>
                    <a:pt x="31" y="17"/>
                    <a:pt x="31" y="17"/>
                  </a:cubicBezTo>
                  <a:cubicBezTo>
                    <a:pt x="42" y="17"/>
                    <a:pt x="42" y="17"/>
                    <a:pt x="42" y="17"/>
                  </a:cubicBezTo>
                  <a:lnTo>
                    <a:pt x="42"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24" name="Rectangle 21"/>
            <p:cNvSpPr>
              <a:spLocks noChangeArrowheads="1"/>
            </p:cNvSpPr>
            <p:nvPr/>
          </p:nvSpPr>
          <p:spPr bwMode="auto">
            <a:xfrm>
              <a:off x="1350963" y="4900613"/>
              <a:ext cx="23813" cy="90487"/>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25" name="Freeform 22"/>
            <p:cNvSpPr>
              <a:spLocks noEditPoints="1"/>
            </p:cNvSpPr>
            <p:nvPr/>
          </p:nvSpPr>
          <p:spPr bwMode="auto">
            <a:xfrm>
              <a:off x="723900" y="4899025"/>
              <a:ext cx="88900" cy="95250"/>
            </a:xfrm>
            <a:custGeom>
              <a:avLst/>
              <a:gdLst>
                <a:gd name="T0" fmla="*/ 73 w 73"/>
                <a:gd name="T1" fmla="*/ 53 h 78"/>
                <a:gd name="T2" fmla="*/ 38 w 73"/>
                <a:gd name="T3" fmla="*/ 78 h 78"/>
                <a:gd name="T4" fmla="*/ 0 w 73"/>
                <a:gd name="T5" fmla="*/ 38 h 78"/>
                <a:gd name="T6" fmla="*/ 37 w 73"/>
                <a:gd name="T7" fmla="*/ 0 h 78"/>
                <a:gd name="T8" fmla="*/ 73 w 73"/>
                <a:gd name="T9" fmla="*/ 40 h 78"/>
                <a:gd name="T10" fmla="*/ 73 w 73"/>
                <a:gd name="T11" fmla="*/ 45 h 78"/>
                <a:gd name="T12" fmla="*/ 21 w 73"/>
                <a:gd name="T13" fmla="*/ 45 h 78"/>
                <a:gd name="T14" fmla="*/ 38 w 73"/>
                <a:gd name="T15" fmla="*/ 62 h 78"/>
                <a:gd name="T16" fmla="*/ 52 w 73"/>
                <a:gd name="T17" fmla="*/ 53 h 78"/>
                <a:gd name="T18" fmla="*/ 73 w 73"/>
                <a:gd name="T19" fmla="*/ 53 h 78"/>
                <a:gd name="T20" fmla="*/ 52 w 73"/>
                <a:gd name="T21" fmla="*/ 30 h 78"/>
                <a:gd name="T22" fmla="*/ 37 w 73"/>
                <a:gd name="T23" fmla="*/ 15 h 78"/>
                <a:gd name="T24" fmla="*/ 21 w 73"/>
                <a:gd name="T25" fmla="*/ 30 h 78"/>
                <a:gd name="T26" fmla="*/ 52 w 73"/>
                <a:gd name="T27" fmla="*/ 3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78">
                  <a:moveTo>
                    <a:pt x="73" y="53"/>
                  </a:moveTo>
                  <a:cubicBezTo>
                    <a:pt x="68" y="69"/>
                    <a:pt x="56" y="78"/>
                    <a:pt x="38" y="78"/>
                  </a:cubicBezTo>
                  <a:cubicBezTo>
                    <a:pt x="15" y="78"/>
                    <a:pt x="0" y="62"/>
                    <a:pt x="0" y="38"/>
                  </a:cubicBezTo>
                  <a:cubicBezTo>
                    <a:pt x="0" y="16"/>
                    <a:pt x="15" y="0"/>
                    <a:pt x="37" y="0"/>
                  </a:cubicBezTo>
                  <a:cubicBezTo>
                    <a:pt x="59" y="0"/>
                    <a:pt x="73" y="16"/>
                    <a:pt x="73" y="40"/>
                  </a:cubicBezTo>
                  <a:cubicBezTo>
                    <a:pt x="73" y="41"/>
                    <a:pt x="73" y="43"/>
                    <a:pt x="73" y="45"/>
                  </a:cubicBezTo>
                  <a:cubicBezTo>
                    <a:pt x="21" y="45"/>
                    <a:pt x="21" y="45"/>
                    <a:pt x="21" y="45"/>
                  </a:cubicBezTo>
                  <a:cubicBezTo>
                    <a:pt x="22" y="56"/>
                    <a:pt x="28" y="62"/>
                    <a:pt x="38" y="62"/>
                  </a:cubicBezTo>
                  <a:cubicBezTo>
                    <a:pt x="45" y="62"/>
                    <a:pt x="49" y="59"/>
                    <a:pt x="52" y="53"/>
                  </a:cubicBezTo>
                  <a:lnTo>
                    <a:pt x="73" y="53"/>
                  </a:lnTo>
                  <a:close/>
                  <a:moveTo>
                    <a:pt x="52" y="30"/>
                  </a:moveTo>
                  <a:cubicBezTo>
                    <a:pt x="52" y="21"/>
                    <a:pt x="46" y="15"/>
                    <a:pt x="37" y="15"/>
                  </a:cubicBezTo>
                  <a:cubicBezTo>
                    <a:pt x="28" y="15"/>
                    <a:pt x="23" y="20"/>
                    <a:pt x="21" y="30"/>
                  </a:cubicBezTo>
                  <a:lnTo>
                    <a:pt x="52" y="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26" name="Oval 23"/>
            <p:cNvSpPr>
              <a:spLocks noChangeArrowheads="1"/>
            </p:cNvSpPr>
            <p:nvPr/>
          </p:nvSpPr>
          <p:spPr bwMode="auto">
            <a:xfrm>
              <a:off x="512763" y="4865688"/>
              <a:ext cx="26988" cy="2698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27" name="Oval 24"/>
            <p:cNvSpPr>
              <a:spLocks noChangeArrowheads="1"/>
            </p:cNvSpPr>
            <p:nvPr/>
          </p:nvSpPr>
          <p:spPr bwMode="auto">
            <a:xfrm>
              <a:off x="998538" y="4865688"/>
              <a:ext cx="26988" cy="2698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28" name="Oval 25"/>
            <p:cNvSpPr>
              <a:spLocks noChangeArrowheads="1"/>
            </p:cNvSpPr>
            <p:nvPr/>
          </p:nvSpPr>
          <p:spPr bwMode="auto">
            <a:xfrm>
              <a:off x="1349375" y="4865688"/>
              <a:ext cx="26988" cy="2698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29" name="Oval 26"/>
            <p:cNvSpPr>
              <a:spLocks noChangeArrowheads="1"/>
            </p:cNvSpPr>
            <p:nvPr/>
          </p:nvSpPr>
          <p:spPr bwMode="auto">
            <a:xfrm>
              <a:off x="782638" y="4865688"/>
              <a:ext cx="26988" cy="26987"/>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grpSp>
        <p:nvGrpSpPr>
          <p:cNvPr id="51" name="Group 50"/>
          <p:cNvGrpSpPr/>
          <p:nvPr/>
        </p:nvGrpSpPr>
        <p:grpSpPr>
          <a:xfrm>
            <a:off x="8550275" y="4783138"/>
            <a:ext cx="157163" cy="207962"/>
            <a:chOff x="8550275" y="4783138"/>
            <a:chExt cx="157163" cy="207962"/>
          </a:xfrm>
        </p:grpSpPr>
        <p:sp>
          <p:nvSpPr>
            <p:cNvPr id="33" name="Freeform 30"/>
            <p:cNvSpPr>
              <a:spLocks/>
            </p:cNvSpPr>
            <p:nvPr/>
          </p:nvSpPr>
          <p:spPr bwMode="auto">
            <a:xfrm>
              <a:off x="8550275" y="4818063"/>
              <a:ext cx="85725" cy="173037"/>
            </a:xfrm>
            <a:custGeom>
              <a:avLst/>
              <a:gdLst>
                <a:gd name="T0" fmla="*/ 107 w 185"/>
                <a:gd name="T1" fmla="*/ 373 h 373"/>
                <a:gd name="T2" fmla="*/ 185 w 185"/>
                <a:gd name="T3" fmla="*/ 373 h 373"/>
                <a:gd name="T4" fmla="*/ 171 w 185"/>
                <a:gd name="T5" fmla="*/ 215 h 373"/>
                <a:gd name="T6" fmla="*/ 60 w 185"/>
                <a:gd name="T7" fmla="*/ 8 h 373"/>
                <a:gd name="T8" fmla="*/ 53 w 185"/>
                <a:gd name="T9" fmla="*/ 14 h 373"/>
                <a:gd name="T10" fmla="*/ 96 w 185"/>
                <a:gd name="T11" fmla="*/ 26 h 373"/>
                <a:gd name="T12" fmla="*/ 136 w 185"/>
                <a:gd name="T13" fmla="*/ 249 h 373"/>
                <a:gd name="T14" fmla="*/ 107 w 185"/>
                <a:gd name="T15" fmla="*/ 373 h 3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5" h="373">
                  <a:moveTo>
                    <a:pt x="107" y="373"/>
                  </a:moveTo>
                  <a:cubicBezTo>
                    <a:pt x="185" y="373"/>
                    <a:pt x="185" y="373"/>
                    <a:pt x="185" y="373"/>
                  </a:cubicBezTo>
                  <a:cubicBezTo>
                    <a:pt x="185" y="373"/>
                    <a:pt x="172" y="311"/>
                    <a:pt x="171" y="215"/>
                  </a:cubicBezTo>
                  <a:cubicBezTo>
                    <a:pt x="176" y="39"/>
                    <a:pt x="120" y="15"/>
                    <a:pt x="60" y="8"/>
                  </a:cubicBezTo>
                  <a:cubicBezTo>
                    <a:pt x="0" y="0"/>
                    <a:pt x="52" y="14"/>
                    <a:pt x="53" y="14"/>
                  </a:cubicBezTo>
                  <a:cubicBezTo>
                    <a:pt x="54" y="14"/>
                    <a:pt x="76" y="13"/>
                    <a:pt x="96" y="26"/>
                  </a:cubicBezTo>
                  <a:cubicBezTo>
                    <a:pt x="117" y="39"/>
                    <a:pt x="174" y="76"/>
                    <a:pt x="136" y="249"/>
                  </a:cubicBezTo>
                  <a:cubicBezTo>
                    <a:pt x="113" y="352"/>
                    <a:pt x="107" y="373"/>
                    <a:pt x="107" y="3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34" name="Oval 31"/>
            <p:cNvSpPr>
              <a:spLocks noChangeArrowheads="1"/>
            </p:cNvSpPr>
            <p:nvPr/>
          </p:nvSpPr>
          <p:spPr bwMode="auto">
            <a:xfrm>
              <a:off x="8664575" y="4887913"/>
              <a:ext cx="30163" cy="301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35" name="Oval 32"/>
            <p:cNvSpPr>
              <a:spLocks noChangeArrowheads="1"/>
            </p:cNvSpPr>
            <p:nvPr/>
          </p:nvSpPr>
          <p:spPr bwMode="auto">
            <a:xfrm>
              <a:off x="8634413" y="4868863"/>
              <a:ext cx="28575" cy="301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36" name="Oval 33"/>
            <p:cNvSpPr>
              <a:spLocks noChangeArrowheads="1"/>
            </p:cNvSpPr>
            <p:nvPr/>
          </p:nvSpPr>
          <p:spPr bwMode="auto">
            <a:xfrm>
              <a:off x="8634413" y="4905375"/>
              <a:ext cx="30163" cy="301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37" name="Oval 34"/>
            <p:cNvSpPr>
              <a:spLocks noChangeArrowheads="1"/>
            </p:cNvSpPr>
            <p:nvPr/>
          </p:nvSpPr>
          <p:spPr bwMode="auto">
            <a:xfrm>
              <a:off x="8662988" y="4848225"/>
              <a:ext cx="30163" cy="301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38" name="Oval 35"/>
            <p:cNvSpPr>
              <a:spLocks noChangeArrowheads="1"/>
            </p:cNvSpPr>
            <p:nvPr/>
          </p:nvSpPr>
          <p:spPr bwMode="auto">
            <a:xfrm>
              <a:off x="8629650" y="4833938"/>
              <a:ext cx="30163" cy="28575"/>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39" name="Oval 36"/>
            <p:cNvSpPr>
              <a:spLocks noChangeArrowheads="1"/>
            </p:cNvSpPr>
            <p:nvPr/>
          </p:nvSpPr>
          <p:spPr bwMode="auto">
            <a:xfrm>
              <a:off x="8658225" y="4811713"/>
              <a:ext cx="30163" cy="301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40" name="Oval 37"/>
            <p:cNvSpPr>
              <a:spLocks noChangeArrowheads="1"/>
            </p:cNvSpPr>
            <p:nvPr/>
          </p:nvSpPr>
          <p:spPr bwMode="auto">
            <a:xfrm>
              <a:off x="8689975" y="4872038"/>
              <a:ext cx="17463" cy="174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41" name="Oval 38"/>
            <p:cNvSpPr>
              <a:spLocks noChangeArrowheads="1"/>
            </p:cNvSpPr>
            <p:nvPr/>
          </p:nvSpPr>
          <p:spPr bwMode="auto">
            <a:xfrm>
              <a:off x="8613775" y="4783138"/>
              <a:ext cx="17463" cy="174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42" name="Oval 39"/>
            <p:cNvSpPr>
              <a:spLocks noChangeArrowheads="1"/>
            </p:cNvSpPr>
            <p:nvPr/>
          </p:nvSpPr>
          <p:spPr bwMode="auto">
            <a:xfrm>
              <a:off x="8583613" y="4799013"/>
              <a:ext cx="17463" cy="174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43" name="Oval 40"/>
            <p:cNvSpPr>
              <a:spLocks noChangeArrowheads="1"/>
            </p:cNvSpPr>
            <p:nvPr/>
          </p:nvSpPr>
          <p:spPr bwMode="auto">
            <a:xfrm>
              <a:off x="8558213" y="4856163"/>
              <a:ext cx="17463" cy="174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44" name="Oval 41"/>
            <p:cNvSpPr>
              <a:spLocks noChangeArrowheads="1"/>
            </p:cNvSpPr>
            <p:nvPr/>
          </p:nvSpPr>
          <p:spPr bwMode="auto">
            <a:xfrm>
              <a:off x="8636000" y="4787900"/>
              <a:ext cx="30163" cy="301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45" name="Oval 42"/>
            <p:cNvSpPr>
              <a:spLocks noChangeArrowheads="1"/>
            </p:cNvSpPr>
            <p:nvPr/>
          </p:nvSpPr>
          <p:spPr bwMode="auto">
            <a:xfrm>
              <a:off x="8607425" y="4806950"/>
              <a:ext cx="30163" cy="301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46" name="Oval 43"/>
            <p:cNvSpPr>
              <a:spLocks noChangeArrowheads="1"/>
            </p:cNvSpPr>
            <p:nvPr/>
          </p:nvSpPr>
          <p:spPr bwMode="auto">
            <a:xfrm>
              <a:off x="8550275" y="4806950"/>
              <a:ext cx="30163" cy="301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47" name="Oval 44"/>
            <p:cNvSpPr>
              <a:spLocks noChangeArrowheads="1"/>
            </p:cNvSpPr>
            <p:nvPr/>
          </p:nvSpPr>
          <p:spPr bwMode="auto">
            <a:xfrm>
              <a:off x="8575675" y="4835525"/>
              <a:ext cx="30163" cy="301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48" name="Oval 45"/>
            <p:cNvSpPr>
              <a:spLocks noChangeArrowheads="1"/>
            </p:cNvSpPr>
            <p:nvPr/>
          </p:nvSpPr>
          <p:spPr bwMode="auto">
            <a:xfrm>
              <a:off x="8586788" y="4868863"/>
              <a:ext cx="28575" cy="301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49" name="Oval 46"/>
            <p:cNvSpPr>
              <a:spLocks noChangeArrowheads="1"/>
            </p:cNvSpPr>
            <p:nvPr/>
          </p:nvSpPr>
          <p:spPr bwMode="auto">
            <a:xfrm>
              <a:off x="8553450" y="4876800"/>
              <a:ext cx="30163" cy="301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50" name="Oval 47"/>
            <p:cNvSpPr>
              <a:spLocks noChangeArrowheads="1"/>
            </p:cNvSpPr>
            <p:nvPr/>
          </p:nvSpPr>
          <p:spPr bwMode="auto">
            <a:xfrm>
              <a:off x="8580438" y="4903788"/>
              <a:ext cx="30163" cy="3016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grpSp>
    </p:spTree>
    <p:extLst>
      <p:ext uri="{BB962C8B-B14F-4D97-AF65-F5344CB8AC3E}">
        <p14:creationId xmlns:p14="http://schemas.microsoft.com/office/powerpoint/2010/main" val="392934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94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a:extLst>
              <a:ext uri="{FF2B5EF4-FFF2-40B4-BE49-F238E27FC236}">
                <a16:creationId xmlns:a16="http://schemas.microsoft.com/office/drawing/2014/main" id="{4C550894-3745-3645-BA84-FC1D608BDF1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 y="1"/>
            <a:ext cx="9143998" cy="4714874"/>
          </a:xfrm>
        </p:spPr>
      </p:pic>
      <p:sp>
        <p:nvSpPr>
          <p:cNvPr id="3" name="Platshållare för text 2"/>
          <p:cNvSpPr>
            <a:spLocks noGrp="1"/>
          </p:cNvSpPr>
          <p:nvPr>
            <p:ph type="body" sz="quarter" idx="11"/>
          </p:nvPr>
        </p:nvSpPr>
        <p:spPr>
          <a:xfrm>
            <a:off x="6042025" y="425450"/>
            <a:ext cx="2663826" cy="3391286"/>
          </a:xfrm>
        </p:spPr>
        <p:txBody>
          <a:bodyPr/>
          <a:lstStyle/>
          <a:p>
            <a:r>
              <a:rPr lang="en-GB" dirty="0"/>
              <a:t>One of Sweden’s youngest higher education institutions</a:t>
            </a:r>
          </a:p>
          <a:p>
            <a:pPr lvl="1"/>
            <a:r>
              <a:rPr lang="en-GB" dirty="0"/>
              <a:t>Located in Kalmar and </a:t>
            </a:r>
            <a:r>
              <a:rPr lang="en-GB" dirty="0" err="1"/>
              <a:t>Växjö</a:t>
            </a:r>
            <a:r>
              <a:rPr lang="en-GB" dirty="0"/>
              <a:t> </a:t>
            </a:r>
          </a:p>
          <a:p>
            <a:pPr lvl="1"/>
            <a:r>
              <a:rPr lang="en-GB" dirty="0"/>
              <a:t>About 35,800 students </a:t>
            </a:r>
          </a:p>
          <a:p>
            <a:pPr lvl="1"/>
            <a:r>
              <a:rPr lang="en-GB" dirty="0"/>
              <a:t>About 15,600 full-time equivalents</a:t>
            </a:r>
          </a:p>
          <a:p>
            <a:pPr lvl="1"/>
            <a:r>
              <a:rPr lang="en-GB" dirty="0"/>
              <a:t>About 2,100 employees</a:t>
            </a:r>
          </a:p>
        </p:txBody>
      </p:sp>
    </p:spTree>
    <p:extLst>
      <p:ext uri="{BB962C8B-B14F-4D97-AF65-F5344CB8AC3E}">
        <p14:creationId xmlns:p14="http://schemas.microsoft.com/office/powerpoint/2010/main" val="183106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2FD8234-53DC-4141-8698-02C0EB474945}"/>
              </a:ext>
            </a:extLst>
          </p:cNvPr>
          <p:cNvSpPr>
            <a:spLocks noGrp="1"/>
          </p:cNvSpPr>
          <p:nvPr>
            <p:ph type="body" sz="quarter" idx="11"/>
          </p:nvPr>
        </p:nvSpPr>
        <p:spPr>
          <a:xfrm>
            <a:off x="3235325" y="235789"/>
            <a:ext cx="2657475" cy="4479086"/>
          </a:xfrm>
        </p:spPr>
        <p:txBody>
          <a:bodyPr/>
          <a:lstStyle/>
          <a:p>
            <a:r>
              <a:rPr lang="en-GB" sz="2600" dirty="0"/>
              <a:t>An attractive campus area and a city-integrated university</a:t>
            </a:r>
          </a:p>
        </p:txBody>
      </p:sp>
      <p:pic>
        <p:nvPicPr>
          <p:cNvPr id="12" name="Bildobjekt 11">
            <a:extLst>
              <a:ext uri="{FF2B5EF4-FFF2-40B4-BE49-F238E27FC236}">
                <a16:creationId xmlns:a16="http://schemas.microsoft.com/office/drawing/2014/main" id="{F458A4BA-BD4D-3041-95BC-E78472CE9DFC}"/>
              </a:ext>
            </a:extLst>
          </p:cNvPr>
          <p:cNvPicPr>
            <a:picLocks noChangeAspect="1"/>
          </p:cNvPicPr>
          <p:nvPr/>
        </p:nvPicPr>
        <p:blipFill rotWithShape="1">
          <a:blip r:embed="rId2">
            <a:extLst>
              <a:ext uri="{28A0092B-C50C-407E-A947-70E740481C1C}">
                <a14:useLocalDpi xmlns:a14="http://schemas.microsoft.com/office/drawing/2010/main" val="0"/>
              </a:ext>
            </a:extLst>
          </a:blip>
          <a:srcRect l="71187" t="46107"/>
          <a:stretch/>
        </p:blipFill>
        <p:spPr>
          <a:xfrm>
            <a:off x="3173573" y="1920816"/>
            <a:ext cx="2956143" cy="4166516"/>
          </a:xfrm>
          <a:prstGeom prst="rect">
            <a:avLst/>
          </a:prstGeom>
        </p:spPr>
      </p:pic>
      <p:sp>
        <p:nvSpPr>
          <p:cNvPr id="18" name="Platshållare för text 2">
            <a:extLst>
              <a:ext uri="{FF2B5EF4-FFF2-40B4-BE49-F238E27FC236}">
                <a16:creationId xmlns:a16="http://schemas.microsoft.com/office/drawing/2014/main" id="{7874CAC2-DFA5-0A4F-B00F-B05535BDDBCA}"/>
              </a:ext>
            </a:extLst>
          </p:cNvPr>
          <p:cNvSpPr txBox="1">
            <a:spLocks/>
          </p:cNvSpPr>
          <p:nvPr/>
        </p:nvSpPr>
        <p:spPr>
          <a:xfrm>
            <a:off x="3235326" y="0"/>
            <a:ext cx="2657474" cy="425450"/>
          </a:xfrm>
          <a:prstGeom prst="rect">
            <a:avLst/>
          </a:prstGeom>
          <a:solidFill>
            <a:srgbClr val="FFE000"/>
          </a:solidFill>
        </p:spPr>
        <p:txBody>
          <a:bodyPr wrap="square" lIns="144000" tIns="72000" rIns="144000" bIns="144000">
            <a:noAutofit/>
          </a:bodyPr>
          <a:lstStyle>
            <a:lvl1pPr marL="0" indent="0" algn="l" rtl="0" eaLnBrk="1" fontAlgn="base" hangingPunct="1">
              <a:spcBef>
                <a:spcPct val="20000"/>
              </a:spcBef>
              <a:spcAft>
                <a:spcPct val="0"/>
              </a:spcAft>
              <a:buFontTx/>
              <a:buNone/>
              <a:defRPr sz="2400" kern="1200" baseline="0">
                <a:solidFill>
                  <a:schemeClr val="tx1"/>
                </a:solidFill>
                <a:latin typeface="+mn-lt"/>
                <a:ea typeface="+mn-ea"/>
                <a:cs typeface="+mn-cs"/>
              </a:defRPr>
            </a:lvl1pPr>
            <a:lvl2pPr marL="108000" indent="-108000"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sv-SE" dirty="0"/>
          </a:p>
        </p:txBody>
      </p:sp>
      <p:pic>
        <p:nvPicPr>
          <p:cNvPr id="13" name="Platshållare för bild 12">
            <a:extLst>
              <a:ext uri="{FF2B5EF4-FFF2-40B4-BE49-F238E27FC236}">
                <a16:creationId xmlns:a16="http://schemas.microsoft.com/office/drawing/2014/main" id="{E154132C-1B57-AC40-9010-78F619019AA5}"/>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17" t="1128" r="310" b="1128"/>
          <a:stretch/>
        </p:blipFill>
        <p:spPr>
          <a:xfrm>
            <a:off x="1" y="0"/>
            <a:ext cx="3089274" cy="4714874"/>
          </a:xfrm>
        </p:spPr>
      </p:pic>
      <p:pic>
        <p:nvPicPr>
          <p:cNvPr id="7" name="Bildobjekt 6">
            <a:extLst>
              <a:ext uri="{FF2B5EF4-FFF2-40B4-BE49-F238E27FC236}">
                <a16:creationId xmlns:a16="http://schemas.microsoft.com/office/drawing/2014/main" id="{E5FA71C0-F530-A746-90F4-12514737AFA3}"/>
              </a:ext>
            </a:extLst>
          </p:cNvPr>
          <p:cNvPicPr>
            <a:picLocks noChangeAspect="1"/>
          </p:cNvPicPr>
          <p:nvPr/>
        </p:nvPicPr>
        <p:blipFill rotWithShape="1">
          <a:blip r:embed="rId4">
            <a:extLst>
              <a:ext uri="{28A0092B-C50C-407E-A947-70E740481C1C}">
                <a14:useLocalDpi xmlns:a14="http://schemas.microsoft.com/office/drawing/2010/main" val="0"/>
              </a:ext>
            </a:extLst>
          </a:blip>
          <a:srcRect l="101" t="13" r="89"/>
          <a:stretch/>
        </p:blipFill>
        <p:spPr>
          <a:xfrm>
            <a:off x="6042025" y="0"/>
            <a:ext cx="3101975" cy="4714875"/>
          </a:xfrm>
          <a:prstGeom prst="rect">
            <a:avLst/>
          </a:prstGeom>
        </p:spPr>
      </p:pic>
    </p:spTree>
    <p:extLst>
      <p:ext uri="{BB962C8B-B14F-4D97-AF65-F5344CB8AC3E}">
        <p14:creationId xmlns:p14="http://schemas.microsoft.com/office/powerpoint/2010/main" val="288814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a:extLst>
              <a:ext uri="{FF2B5EF4-FFF2-40B4-BE49-F238E27FC236}">
                <a16:creationId xmlns:a16="http://schemas.microsoft.com/office/drawing/2014/main" id="{364B678E-7D3C-274B-B6BC-84BCD5A73B9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7127" t="21716" r="708" b="20165"/>
          <a:stretch/>
        </p:blipFill>
        <p:spPr>
          <a:xfrm>
            <a:off x="0" y="1"/>
            <a:ext cx="9144000" cy="4714874"/>
          </a:xfrm>
        </p:spPr>
      </p:pic>
      <p:sp>
        <p:nvSpPr>
          <p:cNvPr id="2" name="Platshållare för text 1">
            <a:extLst>
              <a:ext uri="{FF2B5EF4-FFF2-40B4-BE49-F238E27FC236}">
                <a16:creationId xmlns:a16="http://schemas.microsoft.com/office/drawing/2014/main" id="{BAB6AAD7-0122-DA4F-B532-23DDF91FF47C}"/>
              </a:ext>
            </a:extLst>
          </p:cNvPr>
          <p:cNvSpPr>
            <a:spLocks noGrp="1"/>
          </p:cNvSpPr>
          <p:nvPr>
            <p:ph type="body" sz="quarter" idx="12"/>
          </p:nvPr>
        </p:nvSpPr>
        <p:spPr>
          <a:xfrm>
            <a:off x="428625" y="425450"/>
            <a:ext cx="3649994" cy="861362"/>
          </a:xfrm>
        </p:spPr>
        <p:txBody>
          <a:bodyPr/>
          <a:lstStyle/>
          <a:p>
            <a:r>
              <a:rPr lang="en-GB" dirty="0"/>
              <a:t>In Linnaeus’s spirit</a:t>
            </a:r>
          </a:p>
          <a:p>
            <a:pPr marL="0" lvl="1" indent="0">
              <a:buNone/>
            </a:pPr>
            <a:r>
              <a:rPr lang="en-GB" dirty="0"/>
              <a:t>Curiosity | Creativity | Companionship | Utility</a:t>
            </a:r>
          </a:p>
        </p:txBody>
      </p:sp>
    </p:spTree>
    <p:extLst>
      <p:ext uri="{BB962C8B-B14F-4D97-AF65-F5344CB8AC3E}">
        <p14:creationId xmlns:p14="http://schemas.microsoft.com/office/powerpoint/2010/main" val="267788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835D7BB-4F93-4C42-87F5-97BB28983D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Bildobjekt 4">
            <a:extLst>
              <a:ext uri="{FF2B5EF4-FFF2-40B4-BE49-F238E27FC236}">
                <a16:creationId xmlns:a16="http://schemas.microsoft.com/office/drawing/2014/main" id="{68A6418F-D0C8-6F40-BE2C-9BDF8A56A9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6017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10">
            <a:extLst>
              <a:ext uri="{FF2B5EF4-FFF2-40B4-BE49-F238E27FC236}">
                <a16:creationId xmlns:a16="http://schemas.microsoft.com/office/drawing/2014/main" id="{5584FC66-2C8D-3D4F-AF39-81E54ED7B405}"/>
              </a:ext>
            </a:extLst>
          </p:cNvPr>
          <p:cNvSpPr/>
          <p:nvPr/>
        </p:nvSpPr>
        <p:spPr bwMode="auto">
          <a:xfrm>
            <a:off x="6042025" y="2343869"/>
            <a:ext cx="2657473" cy="1259756"/>
          </a:xfrm>
          <a:prstGeom prst="rect">
            <a:avLst/>
          </a:prstGeom>
          <a:solidFill>
            <a:schemeClr val="bg2">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3" name="Rektangel 12">
            <a:extLst>
              <a:ext uri="{FF2B5EF4-FFF2-40B4-BE49-F238E27FC236}">
                <a16:creationId xmlns:a16="http://schemas.microsoft.com/office/drawing/2014/main" id="{34540C79-A4F2-4045-B090-E9EB10C6730A}"/>
              </a:ext>
            </a:extLst>
          </p:cNvPr>
          <p:cNvSpPr/>
          <p:nvPr/>
        </p:nvSpPr>
        <p:spPr bwMode="auto">
          <a:xfrm>
            <a:off x="4645025" y="3752850"/>
            <a:ext cx="1254125" cy="9620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 name="Platshållare för text 1"/>
          <p:cNvSpPr>
            <a:spLocks noGrp="1"/>
          </p:cNvSpPr>
          <p:nvPr>
            <p:ph type="body" sz="quarter" idx="11"/>
          </p:nvPr>
        </p:nvSpPr>
        <p:spPr>
          <a:xfrm>
            <a:off x="427037" y="425449"/>
            <a:ext cx="4056062" cy="587441"/>
          </a:xfrm>
        </p:spPr>
        <p:txBody>
          <a:bodyPr/>
          <a:lstStyle/>
          <a:p>
            <a:r>
              <a:rPr lang="en-GB" dirty="0"/>
              <a:t>Organisation</a:t>
            </a:r>
          </a:p>
        </p:txBody>
      </p:sp>
      <p:sp>
        <p:nvSpPr>
          <p:cNvPr id="10" name="Platshållare för text 9"/>
          <p:cNvSpPr>
            <a:spLocks noGrp="1"/>
          </p:cNvSpPr>
          <p:nvPr>
            <p:ph type="body" sz="quarter" idx="19"/>
          </p:nvPr>
        </p:nvSpPr>
        <p:spPr>
          <a:xfrm>
            <a:off x="4645025" y="3752305"/>
            <a:ext cx="1250951" cy="900792"/>
          </a:xfrm>
        </p:spPr>
        <p:txBody>
          <a:bodyPr/>
          <a:lstStyle/>
          <a:p>
            <a:r>
              <a:rPr lang="en-GB"/>
              <a:t>Faculty of Arts and Humanities</a:t>
            </a:r>
          </a:p>
        </p:txBody>
      </p:sp>
      <p:sp>
        <p:nvSpPr>
          <p:cNvPr id="11" name="Platshållare för text 10"/>
          <p:cNvSpPr>
            <a:spLocks noGrp="1"/>
          </p:cNvSpPr>
          <p:nvPr>
            <p:ph type="body" sz="quarter" idx="20"/>
          </p:nvPr>
        </p:nvSpPr>
        <p:spPr>
          <a:xfrm>
            <a:off x="6045199" y="2641083"/>
            <a:ext cx="1250951" cy="439127"/>
          </a:xfrm>
        </p:spPr>
        <p:txBody>
          <a:bodyPr/>
          <a:lstStyle/>
          <a:p>
            <a:endParaRPr lang="en-GB"/>
          </a:p>
        </p:txBody>
      </p:sp>
      <p:sp>
        <p:nvSpPr>
          <p:cNvPr id="14" name="Rektangel 13">
            <a:extLst>
              <a:ext uri="{FF2B5EF4-FFF2-40B4-BE49-F238E27FC236}">
                <a16:creationId xmlns:a16="http://schemas.microsoft.com/office/drawing/2014/main" id="{60D8D390-19FA-DC4D-AFB2-1923E324E6E3}"/>
              </a:ext>
            </a:extLst>
          </p:cNvPr>
          <p:cNvSpPr/>
          <p:nvPr/>
        </p:nvSpPr>
        <p:spPr bwMode="auto">
          <a:xfrm>
            <a:off x="4638675" y="1533525"/>
            <a:ext cx="1254125" cy="9620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 name="Platshållare för text 3"/>
          <p:cNvSpPr>
            <a:spLocks noGrp="1"/>
          </p:cNvSpPr>
          <p:nvPr>
            <p:ph type="body" sz="quarter" idx="13"/>
          </p:nvPr>
        </p:nvSpPr>
        <p:spPr>
          <a:xfrm>
            <a:off x="4641849" y="1533525"/>
            <a:ext cx="1250951" cy="685348"/>
          </a:xfrm>
        </p:spPr>
        <p:txBody>
          <a:bodyPr/>
          <a:lstStyle/>
          <a:p>
            <a:r>
              <a:rPr lang="en-GB"/>
              <a:t>Faculty of Technology</a:t>
            </a:r>
          </a:p>
        </p:txBody>
      </p:sp>
      <p:sp>
        <p:nvSpPr>
          <p:cNvPr id="15" name="Rektangel 14">
            <a:extLst>
              <a:ext uri="{FF2B5EF4-FFF2-40B4-BE49-F238E27FC236}">
                <a16:creationId xmlns:a16="http://schemas.microsoft.com/office/drawing/2014/main" id="{E3190089-6214-7A42-85F2-B16DD2E3DBB2}"/>
              </a:ext>
            </a:extLst>
          </p:cNvPr>
          <p:cNvSpPr/>
          <p:nvPr/>
        </p:nvSpPr>
        <p:spPr bwMode="auto">
          <a:xfrm>
            <a:off x="3238500" y="1533525"/>
            <a:ext cx="1254125" cy="9620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5" name="Platshållare för text 4"/>
          <p:cNvSpPr>
            <a:spLocks noGrp="1"/>
          </p:cNvSpPr>
          <p:nvPr>
            <p:ph type="body" sz="quarter" idx="14"/>
          </p:nvPr>
        </p:nvSpPr>
        <p:spPr>
          <a:xfrm>
            <a:off x="3232148" y="1536373"/>
            <a:ext cx="1250951" cy="900792"/>
          </a:xfrm>
        </p:spPr>
        <p:txBody>
          <a:bodyPr/>
          <a:lstStyle/>
          <a:p>
            <a:r>
              <a:rPr lang="en-GB"/>
              <a:t>Faculty of Social Sciences</a:t>
            </a:r>
          </a:p>
        </p:txBody>
      </p:sp>
      <p:sp>
        <p:nvSpPr>
          <p:cNvPr id="16" name="Rektangel 15">
            <a:extLst>
              <a:ext uri="{FF2B5EF4-FFF2-40B4-BE49-F238E27FC236}">
                <a16:creationId xmlns:a16="http://schemas.microsoft.com/office/drawing/2014/main" id="{F9AD253D-11F9-8544-AB22-69ABB0C51D84}"/>
              </a:ext>
            </a:extLst>
          </p:cNvPr>
          <p:cNvSpPr/>
          <p:nvPr/>
        </p:nvSpPr>
        <p:spPr bwMode="auto">
          <a:xfrm>
            <a:off x="3235325" y="2641600"/>
            <a:ext cx="1254125" cy="9620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7" name="Platshållare för text 6"/>
          <p:cNvSpPr>
            <a:spLocks noGrp="1"/>
          </p:cNvSpPr>
          <p:nvPr>
            <p:ph type="body" sz="quarter" idx="16"/>
          </p:nvPr>
        </p:nvSpPr>
        <p:spPr>
          <a:xfrm>
            <a:off x="3241674" y="2641600"/>
            <a:ext cx="1330326" cy="900792"/>
          </a:xfrm>
        </p:spPr>
        <p:txBody>
          <a:bodyPr/>
          <a:lstStyle/>
          <a:p>
            <a:r>
              <a:rPr lang="en-GB" dirty="0"/>
              <a:t>Faculty of Health and Life Sciences</a:t>
            </a:r>
          </a:p>
        </p:txBody>
      </p:sp>
      <p:sp>
        <p:nvSpPr>
          <p:cNvPr id="17" name="Rektangel 16">
            <a:extLst>
              <a:ext uri="{FF2B5EF4-FFF2-40B4-BE49-F238E27FC236}">
                <a16:creationId xmlns:a16="http://schemas.microsoft.com/office/drawing/2014/main" id="{7359DFB4-03B6-B045-92D4-78596C1B76D9}"/>
              </a:ext>
            </a:extLst>
          </p:cNvPr>
          <p:cNvSpPr/>
          <p:nvPr/>
        </p:nvSpPr>
        <p:spPr bwMode="auto">
          <a:xfrm>
            <a:off x="4638675" y="2641600"/>
            <a:ext cx="1254125" cy="9620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 name="Platshållare för text 7"/>
          <p:cNvSpPr>
            <a:spLocks noGrp="1"/>
          </p:cNvSpPr>
          <p:nvPr>
            <p:ph type="body" sz="quarter" idx="17"/>
          </p:nvPr>
        </p:nvSpPr>
        <p:spPr>
          <a:xfrm>
            <a:off x="4638672" y="2641598"/>
            <a:ext cx="1250951" cy="900792"/>
          </a:xfrm>
        </p:spPr>
        <p:txBody>
          <a:bodyPr/>
          <a:lstStyle/>
          <a:p>
            <a:r>
              <a:rPr lang="en-GB"/>
              <a:t>School of Business and Economics</a:t>
            </a:r>
          </a:p>
        </p:txBody>
      </p:sp>
      <p:sp>
        <p:nvSpPr>
          <p:cNvPr id="18" name="Rektangel 17">
            <a:extLst>
              <a:ext uri="{FF2B5EF4-FFF2-40B4-BE49-F238E27FC236}">
                <a16:creationId xmlns:a16="http://schemas.microsoft.com/office/drawing/2014/main" id="{E53DEDF3-9303-244E-B81B-314A10592810}"/>
              </a:ext>
            </a:extLst>
          </p:cNvPr>
          <p:cNvSpPr/>
          <p:nvPr/>
        </p:nvSpPr>
        <p:spPr bwMode="auto">
          <a:xfrm>
            <a:off x="3235325" y="3752850"/>
            <a:ext cx="1254125" cy="962025"/>
          </a:xfrm>
          <a:prstGeom prst="rect">
            <a:avLst/>
          </a:prstGeom>
          <a:solidFill>
            <a:srgbClr val="FFE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 name="Platshållare för text 8"/>
          <p:cNvSpPr>
            <a:spLocks noGrp="1"/>
          </p:cNvSpPr>
          <p:nvPr>
            <p:ph type="body" sz="quarter" idx="18"/>
          </p:nvPr>
        </p:nvSpPr>
        <p:spPr>
          <a:xfrm>
            <a:off x="3235325" y="3750990"/>
            <a:ext cx="1250951" cy="900792"/>
          </a:xfrm>
        </p:spPr>
        <p:txBody>
          <a:bodyPr/>
          <a:lstStyle/>
          <a:p>
            <a:r>
              <a:rPr lang="en-GB"/>
              <a:t>Board of Teacher Education</a:t>
            </a:r>
          </a:p>
        </p:txBody>
      </p:sp>
      <p:sp>
        <p:nvSpPr>
          <p:cNvPr id="19" name="Rektangel 18">
            <a:extLst>
              <a:ext uri="{FF2B5EF4-FFF2-40B4-BE49-F238E27FC236}">
                <a16:creationId xmlns:a16="http://schemas.microsoft.com/office/drawing/2014/main" id="{969FBDB2-8D30-4C4D-8434-D602878C84AB}"/>
              </a:ext>
            </a:extLst>
          </p:cNvPr>
          <p:cNvSpPr/>
          <p:nvPr/>
        </p:nvSpPr>
        <p:spPr bwMode="auto">
          <a:xfrm>
            <a:off x="428625" y="1533525"/>
            <a:ext cx="2660650" cy="962025"/>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6" name="Platshållare för text 5"/>
          <p:cNvSpPr>
            <a:spLocks noGrp="1"/>
          </p:cNvSpPr>
          <p:nvPr>
            <p:ph type="body" sz="quarter" idx="15"/>
          </p:nvPr>
        </p:nvSpPr>
        <p:spPr>
          <a:xfrm>
            <a:off x="428625" y="1533524"/>
            <a:ext cx="2660650" cy="900792"/>
          </a:xfrm>
        </p:spPr>
        <p:txBody>
          <a:bodyPr/>
          <a:lstStyle/>
          <a:p>
            <a:r>
              <a:rPr lang="en-GB" dirty="0">
                <a:solidFill>
                  <a:schemeClr val="bg1"/>
                </a:solidFill>
              </a:rPr>
              <a:t>Linnaeus University’s vice-chancellor is Peter </a:t>
            </a:r>
            <a:r>
              <a:rPr lang="en-GB" dirty="0" err="1">
                <a:solidFill>
                  <a:schemeClr val="bg1"/>
                </a:solidFill>
              </a:rPr>
              <a:t>Aronsson</a:t>
            </a:r>
            <a:r>
              <a:rPr lang="en-GB" dirty="0">
                <a:solidFill>
                  <a:schemeClr val="bg1"/>
                </a:solidFill>
              </a:rPr>
              <a:t>, professor of history.</a:t>
            </a:r>
          </a:p>
        </p:txBody>
      </p:sp>
      <p:pic>
        <p:nvPicPr>
          <p:cNvPr id="21" name="Picture 20"/>
          <p:cNvPicPr>
            <a:picLocks noChangeAspect="1"/>
          </p:cNvPicPr>
          <p:nvPr/>
        </p:nvPicPr>
        <p:blipFill rotWithShape="1">
          <a:blip r:embed="rId2" cstate="hqprint">
            <a:extLst>
              <a:ext uri="{28A0092B-C50C-407E-A947-70E740481C1C}">
                <a14:useLocalDpi xmlns:a14="http://schemas.microsoft.com/office/drawing/2010/main" val="0"/>
              </a:ext>
            </a:extLst>
          </a:blip>
          <a:srcRect b="2929"/>
          <a:stretch/>
        </p:blipFill>
        <p:spPr>
          <a:xfrm>
            <a:off x="427037" y="2641083"/>
            <a:ext cx="2667647" cy="2071594"/>
          </a:xfrm>
          <a:prstGeom prst="rect">
            <a:avLst/>
          </a:prstGeom>
        </p:spPr>
      </p:pic>
      <p:sp>
        <p:nvSpPr>
          <p:cNvPr id="23" name="textruta 22">
            <a:extLst>
              <a:ext uri="{FF2B5EF4-FFF2-40B4-BE49-F238E27FC236}">
                <a16:creationId xmlns:a16="http://schemas.microsoft.com/office/drawing/2014/main" id="{3170D88A-5650-1F42-887D-0828CBC0C025}"/>
              </a:ext>
            </a:extLst>
          </p:cNvPr>
          <p:cNvSpPr txBox="1"/>
          <p:nvPr/>
        </p:nvSpPr>
        <p:spPr>
          <a:xfrm>
            <a:off x="6042025" y="2031188"/>
            <a:ext cx="2568575" cy="261610"/>
          </a:xfrm>
          <a:prstGeom prst="rect">
            <a:avLst/>
          </a:prstGeom>
          <a:solidFill>
            <a:schemeClr val="bg2">
              <a:lumMod val="95000"/>
            </a:schemeClr>
          </a:solidFill>
        </p:spPr>
        <p:txBody>
          <a:bodyPr wrap="square" rtlCol="0">
            <a:spAutoFit/>
          </a:bodyPr>
          <a:lstStyle/>
          <a:p>
            <a:r>
              <a:rPr lang="sv-SE" sz="1100" i="1" dirty="0">
                <a:latin typeface="Times New Roman" panose="02020603050405020304" pitchFamily="18" charset="0"/>
                <a:cs typeface="Times New Roman" panose="02020603050405020304" pitchFamily="18" charset="0"/>
              </a:rPr>
              <a:t>Office </a:t>
            </a:r>
            <a:r>
              <a:rPr lang="sv-SE" sz="1100" i="1" dirty="0" err="1">
                <a:latin typeface="Times New Roman" panose="02020603050405020304" pitchFamily="18" charset="0"/>
                <a:cs typeface="Times New Roman" panose="02020603050405020304" pitchFamily="18" charset="0"/>
              </a:rPr>
              <a:t>of</a:t>
            </a:r>
            <a:r>
              <a:rPr lang="sv-SE" sz="1100" i="1" dirty="0">
                <a:latin typeface="Times New Roman" panose="02020603050405020304" pitchFamily="18" charset="0"/>
                <a:cs typeface="Times New Roman" panose="02020603050405020304" pitchFamily="18" charset="0"/>
              </a:rPr>
              <a:t> </a:t>
            </a:r>
            <a:r>
              <a:rPr lang="sv-SE" sz="1100" i="1" dirty="0" err="1">
                <a:latin typeface="Times New Roman" panose="02020603050405020304" pitchFamily="18" charset="0"/>
                <a:cs typeface="Times New Roman" panose="02020603050405020304" pitchFamily="18" charset="0"/>
              </a:rPr>
              <a:t>External</a:t>
            </a:r>
            <a:r>
              <a:rPr lang="sv-SE" sz="1100" i="1" dirty="0">
                <a:latin typeface="Times New Roman" panose="02020603050405020304" pitchFamily="18" charset="0"/>
                <a:cs typeface="Times New Roman" panose="02020603050405020304" pitchFamily="18" charset="0"/>
              </a:rPr>
              <a:t> Relations</a:t>
            </a:r>
          </a:p>
        </p:txBody>
      </p:sp>
      <p:sp>
        <p:nvSpPr>
          <p:cNvPr id="24" name="textruta 23">
            <a:extLst>
              <a:ext uri="{FF2B5EF4-FFF2-40B4-BE49-F238E27FC236}">
                <a16:creationId xmlns:a16="http://schemas.microsoft.com/office/drawing/2014/main" id="{521640A4-B5AB-4547-85F9-76A9D0848F3A}"/>
              </a:ext>
            </a:extLst>
          </p:cNvPr>
          <p:cNvSpPr txBox="1"/>
          <p:nvPr/>
        </p:nvSpPr>
        <p:spPr>
          <a:xfrm>
            <a:off x="6042025" y="1405826"/>
            <a:ext cx="2108833" cy="261610"/>
          </a:xfrm>
          <a:prstGeom prst="rect">
            <a:avLst/>
          </a:prstGeom>
          <a:solidFill>
            <a:schemeClr val="bg2">
              <a:lumMod val="95000"/>
            </a:schemeClr>
          </a:solidFill>
        </p:spPr>
        <p:txBody>
          <a:bodyPr wrap="square" rtlCol="0">
            <a:spAutoFit/>
          </a:bodyPr>
          <a:lstStyle/>
          <a:p>
            <a:r>
              <a:rPr lang="sv-SE" sz="1100" i="1" dirty="0" err="1">
                <a:latin typeface="Times New Roman" panose="02020603050405020304" pitchFamily="18" charset="0"/>
                <a:cs typeface="Times New Roman" panose="02020603050405020304" pitchFamily="18" charset="0"/>
              </a:rPr>
              <a:t>Finance</a:t>
            </a:r>
            <a:r>
              <a:rPr lang="sv-SE" sz="1100" i="1" dirty="0">
                <a:latin typeface="Times New Roman" panose="02020603050405020304" pitchFamily="18" charset="0"/>
                <a:cs typeface="Times New Roman" panose="02020603050405020304" pitchFamily="18" charset="0"/>
              </a:rPr>
              <a:t> Office</a:t>
            </a:r>
          </a:p>
        </p:txBody>
      </p:sp>
      <p:sp>
        <p:nvSpPr>
          <p:cNvPr id="25" name="textruta 24">
            <a:extLst>
              <a:ext uri="{FF2B5EF4-FFF2-40B4-BE49-F238E27FC236}">
                <a16:creationId xmlns:a16="http://schemas.microsoft.com/office/drawing/2014/main" id="{58817735-CC17-0F4B-B0D9-CA35E0B7581E}"/>
              </a:ext>
            </a:extLst>
          </p:cNvPr>
          <p:cNvSpPr txBox="1"/>
          <p:nvPr/>
        </p:nvSpPr>
        <p:spPr>
          <a:xfrm>
            <a:off x="6042025" y="2681728"/>
            <a:ext cx="2663822" cy="261610"/>
          </a:xfrm>
          <a:prstGeom prst="rect">
            <a:avLst/>
          </a:prstGeom>
          <a:solidFill>
            <a:schemeClr val="bg2">
              <a:lumMod val="95000"/>
            </a:schemeClr>
          </a:solidFill>
        </p:spPr>
        <p:txBody>
          <a:bodyPr wrap="square" rtlCol="0">
            <a:spAutoFit/>
          </a:bodyPr>
          <a:lstStyle/>
          <a:p>
            <a:r>
              <a:rPr lang="sv-SE" sz="1100" i="1" dirty="0">
                <a:latin typeface="Times New Roman" panose="02020603050405020304" pitchFamily="18" charset="0"/>
                <a:cs typeface="Times New Roman" panose="02020603050405020304" pitchFamily="18" charset="0"/>
              </a:rPr>
              <a:t>Office </a:t>
            </a:r>
            <a:r>
              <a:rPr lang="sv-SE" sz="1100" i="1" dirty="0" err="1">
                <a:latin typeface="Times New Roman" panose="02020603050405020304" pitchFamily="18" charset="0"/>
                <a:cs typeface="Times New Roman" panose="02020603050405020304" pitchFamily="18" charset="0"/>
              </a:rPr>
              <a:t>of</a:t>
            </a:r>
            <a:r>
              <a:rPr lang="sv-SE" sz="1100" i="1" dirty="0">
                <a:latin typeface="Times New Roman" panose="02020603050405020304" pitchFamily="18" charset="0"/>
                <a:cs typeface="Times New Roman" panose="02020603050405020304" pitchFamily="18" charset="0"/>
              </a:rPr>
              <a:t> Human Resources</a:t>
            </a:r>
          </a:p>
        </p:txBody>
      </p:sp>
      <p:sp>
        <p:nvSpPr>
          <p:cNvPr id="26" name="textruta 25">
            <a:extLst>
              <a:ext uri="{FF2B5EF4-FFF2-40B4-BE49-F238E27FC236}">
                <a16:creationId xmlns:a16="http://schemas.microsoft.com/office/drawing/2014/main" id="{EA486A21-CB28-A747-BA68-CDA3E18D3B2B}"/>
              </a:ext>
            </a:extLst>
          </p:cNvPr>
          <p:cNvSpPr txBox="1"/>
          <p:nvPr/>
        </p:nvSpPr>
        <p:spPr>
          <a:xfrm>
            <a:off x="6042025" y="1093145"/>
            <a:ext cx="2663822" cy="261610"/>
          </a:xfrm>
          <a:prstGeom prst="rect">
            <a:avLst/>
          </a:prstGeom>
          <a:solidFill>
            <a:schemeClr val="bg2">
              <a:lumMod val="95000"/>
            </a:schemeClr>
          </a:solidFill>
        </p:spPr>
        <p:txBody>
          <a:bodyPr wrap="square" rtlCol="0">
            <a:spAutoFit/>
          </a:bodyPr>
          <a:lstStyle/>
          <a:p>
            <a:r>
              <a:rPr lang="sv-SE" sz="1100" i="1" dirty="0" err="1">
                <a:latin typeface="Times New Roman" panose="02020603050405020304" pitchFamily="18" charset="0"/>
                <a:cs typeface="Times New Roman" panose="02020603050405020304" pitchFamily="18" charset="0"/>
              </a:rPr>
              <a:t>Executive</a:t>
            </a:r>
            <a:r>
              <a:rPr lang="sv-SE" sz="1100" i="1" dirty="0">
                <a:latin typeface="Times New Roman" panose="02020603050405020304" pitchFamily="18" charset="0"/>
                <a:cs typeface="Times New Roman" panose="02020603050405020304" pitchFamily="18" charset="0"/>
              </a:rPr>
              <a:t> Office</a:t>
            </a:r>
          </a:p>
        </p:txBody>
      </p:sp>
      <p:sp>
        <p:nvSpPr>
          <p:cNvPr id="27" name="textruta 26">
            <a:extLst>
              <a:ext uri="{FF2B5EF4-FFF2-40B4-BE49-F238E27FC236}">
                <a16:creationId xmlns:a16="http://schemas.microsoft.com/office/drawing/2014/main" id="{0969476F-9F27-7C4A-88F6-7D86ABAA32FA}"/>
              </a:ext>
            </a:extLst>
          </p:cNvPr>
          <p:cNvSpPr txBox="1"/>
          <p:nvPr/>
        </p:nvSpPr>
        <p:spPr>
          <a:xfrm>
            <a:off x="6042025" y="780464"/>
            <a:ext cx="2502534" cy="261610"/>
          </a:xfrm>
          <a:prstGeom prst="rect">
            <a:avLst/>
          </a:prstGeom>
          <a:solidFill>
            <a:schemeClr val="bg2">
              <a:lumMod val="95000"/>
            </a:schemeClr>
          </a:solidFill>
        </p:spPr>
        <p:txBody>
          <a:bodyPr wrap="square" rtlCol="0">
            <a:spAutoFit/>
          </a:bodyPr>
          <a:lstStyle/>
          <a:p>
            <a:r>
              <a:rPr lang="sv-SE" sz="1100" i="1" dirty="0">
                <a:latin typeface="Times New Roman" panose="02020603050405020304" pitchFamily="18" charset="0"/>
                <a:cs typeface="Times New Roman" panose="02020603050405020304" pitchFamily="18" charset="0"/>
              </a:rPr>
              <a:t>Communications Office</a:t>
            </a:r>
          </a:p>
        </p:txBody>
      </p:sp>
      <p:sp>
        <p:nvSpPr>
          <p:cNvPr id="28" name="textruta 27">
            <a:extLst>
              <a:ext uri="{FF2B5EF4-FFF2-40B4-BE49-F238E27FC236}">
                <a16:creationId xmlns:a16="http://schemas.microsoft.com/office/drawing/2014/main" id="{C6D43302-3022-584A-9522-5A30875E0230}"/>
              </a:ext>
            </a:extLst>
          </p:cNvPr>
          <p:cNvSpPr txBox="1"/>
          <p:nvPr/>
        </p:nvSpPr>
        <p:spPr>
          <a:xfrm>
            <a:off x="6042025" y="1718507"/>
            <a:ext cx="2123769" cy="261610"/>
          </a:xfrm>
          <a:prstGeom prst="rect">
            <a:avLst/>
          </a:prstGeom>
          <a:solidFill>
            <a:schemeClr val="bg2">
              <a:lumMod val="95000"/>
            </a:schemeClr>
          </a:solidFill>
        </p:spPr>
        <p:txBody>
          <a:bodyPr wrap="square" rtlCol="0">
            <a:spAutoFit/>
          </a:bodyPr>
          <a:lstStyle/>
          <a:p>
            <a:r>
              <a:rPr lang="sv-SE" sz="1100" i="1" dirty="0">
                <a:latin typeface="Times New Roman" panose="02020603050405020304" pitchFamily="18" charset="0"/>
                <a:cs typeface="Times New Roman" panose="02020603050405020304" pitchFamily="18" charset="0"/>
              </a:rPr>
              <a:t>IT Office</a:t>
            </a:r>
          </a:p>
        </p:txBody>
      </p:sp>
      <p:sp>
        <p:nvSpPr>
          <p:cNvPr id="29" name="textruta 28">
            <a:extLst>
              <a:ext uri="{FF2B5EF4-FFF2-40B4-BE49-F238E27FC236}">
                <a16:creationId xmlns:a16="http://schemas.microsoft.com/office/drawing/2014/main" id="{68460B75-EF62-3D46-ADBF-CC48F440B4A8}"/>
              </a:ext>
            </a:extLst>
          </p:cNvPr>
          <p:cNvSpPr txBox="1"/>
          <p:nvPr/>
        </p:nvSpPr>
        <p:spPr>
          <a:xfrm>
            <a:off x="6042025" y="2343869"/>
            <a:ext cx="2753263" cy="261610"/>
          </a:xfrm>
          <a:prstGeom prst="rect">
            <a:avLst/>
          </a:prstGeom>
          <a:noFill/>
        </p:spPr>
        <p:txBody>
          <a:bodyPr wrap="square" rtlCol="0">
            <a:spAutoFit/>
          </a:bodyPr>
          <a:lstStyle/>
          <a:p>
            <a:r>
              <a:rPr lang="sv-SE" sz="1100" i="1" dirty="0">
                <a:latin typeface="Times New Roman" panose="02020603050405020304" pitchFamily="18" charset="0"/>
                <a:cs typeface="Times New Roman" panose="02020603050405020304" pitchFamily="18" charset="0"/>
              </a:rPr>
              <a:t>Office </a:t>
            </a:r>
            <a:r>
              <a:rPr lang="sv-SE" sz="1100" i="1" dirty="0" err="1">
                <a:latin typeface="Times New Roman" panose="02020603050405020304" pitchFamily="18" charset="0"/>
                <a:cs typeface="Times New Roman" panose="02020603050405020304" pitchFamily="18" charset="0"/>
              </a:rPr>
              <a:t>of</a:t>
            </a:r>
            <a:r>
              <a:rPr lang="sv-SE" sz="1100" i="1" dirty="0">
                <a:latin typeface="Times New Roman" panose="02020603050405020304" pitchFamily="18" charset="0"/>
                <a:cs typeface="Times New Roman" panose="02020603050405020304" pitchFamily="18" charset="0"/>
              </a:rPr>
              <a:t> </a:t>
            </a:r>
            <a:r>
              <a:rPr lang="sv-SE" sz="1100" i="1" dirty="0" err="1">
                <a:latin typeface="Times New Roman" panose="02020603050405020304" pitchFamily="18" charset="0"/>
                <a:cs typeface="Times New Roman" panose="02020603050405020304" pitchFamily="18" charset="0"/>
              </a:rPr>
              <a:t>Facilities</a:t>
            </a:r>
            <a:r>
              <a:rPr lang="sv-SE" sz="1100" i="1" dirty="0">
                <a:latin typeface="Times New Roman" panose="02020603050405020304" pitchFamily="18" charset="0"/>
                <a:cs typeface="Times New Roman" panose="02020603050405020304" pitchFamily="18" charset="0"/>
              </a:rPr>
              <a:t> Management and Services</a:t>
            </a:r>
          </a:p>
        </p:txBody>
      </p:sp>
      <p:sp>
        <p:nvSpPr>
          <p:cNvPr id="30" name="textruta 29">
            <a:extLst>
              <a:ext uri="{FF2B5EF4-FFF2-40B4-BE49-F238E27FC236}">
                <a16:creationId xmlns:a16="http://schemas.microsoft.com/office/drawing/2014/main" id="{EB2659CF-6D51-384E-923E-0244EBA2DE40}"/>
              </a:ext>
            </a:extLst>
          </p:cNvPr>
          <p:cNvSpPr txBox="1"/>
          <p:nvPr/>
        </p:nvSpPr>
        <p:spPr>
          <a:xfrm>
            <a:off x="6042025" y="3332270"/>
            <a:ext cx="2657473" cy="261610"/>
          </a:xfrm>
          <a:prstGeom prst="rect">
            <a:avLst/>
          </a:prstGeom>
          <a:solidFill>
            <a:schemeClr val="bg2">
              <a:lumMod val="95000"/>
            </a:schemeClr>
          </a:solidFill>
        </p:spPr>
        <p:txBody>
          <a:bodyPr wrap="square" rtlCol="0">
            <a:spAutoFit/>
          </a:bodyPr>
          <a:lstStyle/>
          <a:p>
            <a:r>
              <a:rPr lang="sv-SE" sz="1100" i="1" dirty="0">
                <a:latin typeface="Times New Roman" panose="02020603050405020304" pitchFamily="18" charset="0"/>
                <a:cs typeface="Times New Roman" panose="02020603050405020304" pitchFamily="18" charset="0"/>
              </a:rPr>
              <a:t>University </a:t>
            </a:r>
            <a:r>
              <a:rPr lang="sv-SE" sz="1100" i="1" dirty="0" err="1">
                <a:latin typeface="Times New Roman" panose="02020603050405020304" pitchFamily="18" charset="0"/>
                <a:cs typeface="Times New Roman" panose="02020603050405020304" pitchFamily="18" charset="0"/>
              </a:rPr>
              <a:t>Library</a:t>
            </a:r>
            <a:endParaRPr lang="sv-SE" sz="1100" i="1" dirty="0">
              <a:latin typeface="Times New Roman" panose="02020603050405020304" pitchFamily="18" charset="0"/>
              <a:cs typeface="Times New Roman" panose="02020603050405020304" pitchFamily="18" charset="0"/>
            </a:endParaRPr>
          </a:p>
        </p:txBody>
      </p:sp>
      <p:sp>
        <p:nvSpPr>
          <p:cNvPr id="31" name="textruta 30">
            <a:extLst>
              <a:ext uri="{FF2B5EF4-FFF2-40B4-BE49-F238E27FC236}">
                <a16:creationId xmlns:a16="http://schemas.microsoft.com/office/drawing/2014/main" id="{DAF747D7-B010-3E46-9E7A-B03AC0A50382}"/>
              </a:ext>
            </a:extLst>
          </p:cNvPr>
          <p:cNvSpPr txBox="1"/>
          <p:nvPr/>
        </p:nvSpPr>
        <p:spPr>
          <a:xfrm>
            <a:off x="6042025" y="2994409"/>
            <a:ext cx="2657473" cy="261610"/>
          </a:xfrm>
          <a:prstGeom prst="rect">
            <a:avLst/>
          </a:prstGeom>
          <a:solidFill>
            <a:schemeClr val="bg2">
              <a:lumMod val="95000"/>
            </a:schemeClr>
          </a:solidFill>
        </p:spPr>
        <p:txBody>
          <a:bodyPr wrap="square" rtlCol="0">
            <a:spAutoFit/>
          </a:bodyPr>
          <a:lstStyle/>
          <a:p>
            <a:r>
              <a:rPr lang="sv-SE" sz="1100" i="1" dirty="0">
                <a:latin typeface="Times New Roman" panose="02020603050405020304" pitchFamily="18" charset="0"/>
                <a:cs typeface="Times New Roman" panose="02020603050405020304" pitchFamily="18" charset="0"/>
              </a:rPr>
              <a:t>Office </a:t>
            </a:r>
            <a:r>
              <a:rPr lang="sv-SE" sz="1100" i="1" dirty="0" err="1">
                <a:latin typeface="Times New Roman" panose="02020603050405020304" pitchFamily="18" charset="0"/>
                <a:cs typeface="Times New Roman" panose="02020603050405020304" pitchFamily="18" charset="0"/>
              </a:rPr>
              <a:t>of</a:t>
            </a:r>
            <a:r>
              <a:rPr lang="sv-SE" sz="1100" i="1" dirty="0">
                <a:latin typeface="Times New Roman" panose="02020603050405020304" pitchFamily="18" charset="0"/>
                <a:cs typeface="Times New Roman" panose="02020603050405020304" pitchFamily="18" charset="0"/>
              </a:rPr>
              <a:t> Student </a:t>
            </a:r>
            <a:r>
              <a:rPr lang="sv-SE" sz="1100" i="1" dirty="0" err="1">
                <a:latin typeface="Times New Roman" panose="02020603050405020304" pitchFamily="18" charset="0"/>
                <a:cs typeface="Times New Roman" panose="02020603050405020304" pitchFamily="18" charset="0"/>
              </a:rPr>
              <a:t>Affairs</a:t>
            </a:r>
            <a:endParaRPr lang="sv-SE" sz="1100" i="1" dirty="0">
              <a:latin typeface="Times New Roman" panose="02020603050405020304" pitchFamily="18" charset="0"/>
              <a:cs typeface="Times New Roman" panose="02020603050405020304" pitchFamily="18" charset="0"/>
            </a:endParaRPr>
          </a:p>
        </p:txBody>
      </p:sp>
      <p:sp>
        <p:nvSpPr>
          <p:cNvPr id="32" name="textruta 31">
            <a:extLst>
              <a:ext uri="{FF2B5EF4-FFF2-40B4-BE49-F238E27FC236}">
                <a16:creationId xmlns:a16="http://schemas.microsoft.com/office/drawing/2014/main" id="{8BEC98A2-6D6F-F346-A7EF-A42309F4A995}"/>
              </a:ext>
            </a:extLst>
          </p:cNvPr>
          <p:cNvSpPr txBox="1"/>
          <p:nvPr/>
        </p:nvSpPr>
        <p:spPr>
          <a:xfrm>
            <a:off x="6042025" y="489632"/>
            <a:ext cx="2657473" cy="307777"/>
          </a:xfrm>
          <a:prstGeom prst="rect">
            <a:avLst/>
          </a:prstGeom>
          <a:noFill/>
        </p:spPr>
        <p:txBody>
          <a:bodyPr wrap="square" rtlCol="0">
            <a:spAutoFit/>
          </a:bodyPr>
          <a:lstStyle/>
          <a:p>
            <a:r>
              <a:rPr lang="sv-SE" sz="1400" dirty="0">
                <a:latin typeface="Times New Roman" panose="02020603050405020304" pitchFamily="18" charset="0"/>
                <a:cs typeface="Times New Roman" panose="02020603050405020304" pitchFamily="18" charset="0"/>
              </a:rPr>
              <a:t>University Administration</a:t>
            </a:r>
          </a:p>
        </p:txBody>
      </p:sp>
    </p:spTree>
    <p:extLst>
      <p:ext uri="{BB962C8B-B14F-4D97-AF65-F5344CB8AC3E}">
        <p14:creationId xmlns:p14="http://schemas.microsoft.com/office/powerpoint/2010/main" val="294239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78D04245-42F9-2743-AEB4-B72B107661EE}"/>
              </a:ext>
            </a:extLst>
          </p:cNvPr>
          <p:cNvSpPr>
            <a:spLocks noGrp="1"/>
          </p:cNvSpPr>
          <p:nvPr>
            <p:ph type="pic" sz="quarter" idx="10"/>
          </p:nvPr>
        </p:nvSpPr>
        <p:spPr>
          <a:xfrm>
            <a:off x="0" y="1"/>
            <a:ext cx="9144000" cy="4714874"/>
          </a:xfrm>
        </p:spPr>
      </p:sp>
      <p:sp>
        <p:nvSpPr>
          <p:cNvPr id="3" name="Platshållare för text 2">
            <a:extLst>
              <a:ext uri="{FF2B5EF4-FFF2-40B4-BE49-F238E27FC236}">
                <a16:creationId xmlns:a16="http://schemas.microsoft.com/office/drawing/2014/main" id="{7A5983D0-E8C9-D742-B16E-39451AC1B5BE}"/>
              </a:ext>
            </a:extLst>
          </p:cNvPr>
          <p:cNvSpPr>
            <a:spLocks noGrp="1"/>
          </p:cNvSpPr>
          <p:nvPr>
            <p:ph type="body" sz="quarter" idx="12"/>
          </p:nvPr>
        </p:nvSpPr>
        <p:spPr>
          <a:xfrm>
            <a:off x="428624" y="425450"/>
            <a:ext cx="8131175" cy="602830"/>
          </a:xfrm>
        </p:spPr>
        <p:txBody>
          <a:bodyPr/>
          <a:lstStyle/>
          <a:p>
            <a:r>
              <a:rPr lang="en-GB" dirty="0"/>
              <a:t>Education and research at Linnaeus University </a:t>
            </a:r>
            <a:r>
              <a:rPr lang="en-GB" baseline="30000" dirty="0"/>
              <a:t>(2019)</a:t>
            </a:r>
          </a:p>
        </p:txBody>
      </p:sp>
      <p:grpSp>
        <p:nvGrpSpPr>
          <p:cNvPr id="17" name="Grupp 16">
            <a:extLst>
              <a:ext uri="{FF2B5EF4-FFF2-40B4-BE49-F238E27FC236}">
                <a16:creationId xmlns:a16="http://schemas.microsoft.com/office/drawing/2014/main" id="{DF0DF54E-538A-5D46-913C-61952AD0DFDA}"/>
              </a:ext>
            </a:extLst>
          </p:cNvPr>
          <p:cNvGrpSpPr/>
          <p:nvPr/>
        </p:nvGrpSpPr>
        <p:grpSpPr>
          <a:xfrm>
            <a:off x="1044176" y="925513"/>
            <a:ext cx="7055648" cy="4064000"/>
            <a:chOff x="2146493" y="1079500"/>
            <a:chExt cx="7055648" cy="4064000"/>
          </a:xfrm>
        </p:grpSpPr>
        <p:graphicFrame>
          <p:nvGraphicFramePr>
            <p:cNvPr id="4" name="Diagram 3">
              <a:extLst>
                <a:ext uri="{FF2B5EF4-FFF2-40B4-BE49-F238E27FC236}">
                  <a16:creationId xmlns:a16="http://schemas.microsoft.com/office/drawing/2014/main" id="{DA88085F-BC88-5748-B4EE-4A8B526608D0}"/>
                </a:ext>
              </a:extLst>
            </p:cNvPr>
            <p:cNvGraphicFramePr/>
            <p:nvPr>
              <p:extLst>
                <p:ext uri="{D42A27DB-BD31-4B8C-83A1-F6EECF244321}">
                  <p14:modId xmlns:p14="http://schemas.microsoft.com/office/powerpoint/2010/main" val="1567603403"/>
                </p:ext>
              </p:extLst>
            </p:nvPr>
          </p:nvGraphicFramePr>
          <p:xfrm>
            <a:off x="5003169" y="1079500"/>
            <a:ext cx="4198972"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ruta 6">
              <a:extLst>
                <a:ext uri="{FF2B5EF4-FFF2-40B4-BE49-F238E27FC236}">
                  <a16:creationId xmlns:a16="http://schemas.microsoft.com/office/drawing/2014/main" id="{6AD04FF2-45AA-F042-A5C1-2351119BD65C}"/>
                </a:ext>
              </a:extLst>
            </p:cNvPr>
            <p:cNvSpPr txBox="1"/>
            <p:nvPr/>
          </p:nvSpPr>
          <p:spPr>
            <a:xfrm>
              <a:off x="2146493" y="3843639"/>
              <a:ext cx="3701691"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2400" baseline="30000" dirty="0"/>
                <a:t>Education at first-cycle/second-cycle level</a:t>
              </a:r>
              <a:endParaRPr lang="en-GB" sz="2400" dirty="0">
                <a:latin typeface="+mn-lt"/>
              </a:endParaRPr>
            </a:p>
          </p:txBody>
        </p:sp>
        <p:cxnSp>
          <p:nvCxnSpPr>
            <p:cNvPr id="6" name="Rak 5">
              <a:extLst>
                <a:ext uri="{FF2B5EF4-FFF2-40B4-BE49-F238E27FC236}">
                  <a16:creationId xmlns:a16="http://schemas.microsoft.com/office/drawing/2014/main" id="{40920FDF-EC36-2841-A4C0-8CFC5F035AA1}"/>
                </a:ext>
              </a:extLst>
            </p:cNvPr>
            <p:cNvCxnSpPr>
              <a:cxnSpLocks/>
            </p:cNvCxnSpPr>
            <p:nvPr/>
          </p:nvCxnSpPr>
          <p:spPr bwMode="auto">
            <a:xfrm flipH="1">
              <a:off x="2217773" y="4185669"/>
              <a:ext cx="3583456"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ruta 11">
              <a:extLst>
                <a:ext uri="{FF2B5EF4-FFF2-40B4-BE49-F238E27FC236}">
                  <a16:creationId xmlns:a16="http://schemas.microsoft.com/office/drawing/2014/main" id="{C0AB7E08-C5DB-EA46-91D0-59A29C07ED68}"/>
                </a:ext>
              </a:extLst>
            </p:cNvPr>
            <p:cNvSpPr txBox="1"/>
            <p:nvPr/>
          </p:nvSpPr>
          <p:spPr>
            <a:xfrm>
              <a:off x="2170820" y="2751547"/>
              <a:ext cx="3168840" cy="46166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2400" baseline="30000" dirty="0"/>
                <a:t>Contract education</a:t>
              </a:r>
              <a:endParaRPr lang="en-GB" sz="1800" dirty="0">
                <a:latin typeface="+mn-lt"/>
              </a:endParaRPr>
            </a:p>
          </p:txBody>
        </p:sp>
        <p:cxnSp>
          <p:nvCxnSpPr>
            <p:cNvPr id="8" name="Rak 7">
              <a:extLst>
                <a:ext uri="{FF2B5EF4-FFF2-40B4-BE49-F238E27FC236}">
                  <a16:creationId xmlns:a16="http://schemas.microsoft.com/office/drawing/2014/main" id="{71BE0045-A583-E44F-8001-2CB0C24D5D6C}"/>
                </a:ext>
              </a:extLst>
            </p:cNvPr>
            <p:cNvCxnSpPr>
              <a:cxnSpLocks/>
            </p:cNvCxnSpPr>
            <p:nvPr/>
          </p:nvCxnSpPr>
          <p:spPr bwMode="auto">
            <a:xfrm flipH="1">
              <a:off x="2264732" y="3072444"/>
              <a:ext cx="3126253"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ruta 15">
              <a:extLst>
                <a:ext uri="{FF2B5EF4-FFF2-40B4-BE49-F238E27FC236}">
                  <a16:creationId xmlns:a16="http://schemas.microsoft.com/office/drawing/2014/main" id="{CC8FD6A0-91B1-F44F-AED1-899C856CECE9}"/>
                </a:ext>
              </a:extLst>
            </p:cNvPr>
            <p:cNvSpPr txBox="1"/>
            <p:nvPr/>
          </p:nvSpPr>
          <p:spPr>
            <a:xfrm>
              <a:off x="2170820" y="1798654"/>
              <a:ext cx="3677365" cy="29751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600"/>
                </a:lnSpc>
              </a:pPr>
              <a:r>
                <a:rPr lang="en-GB" sz="2400" baseline="30000" dirty="0"/>
                <a:t>Research/education at third-cycle level</a:t>
              </a:r>
              <a:endParaRPr lang="en-GB" sz="2400" baseline="30000" dirty="0">
                <a:latin typeface="+mn-lt"/>
              </a:endParaRPr>
            </a:p>
          </p:txBody>
        </p:sp>
        <p:cxnSp>
          <p:nvCxnSpPr>
            <p:cNvPr id="10" name="Rak 9">
              <a:extLst>
                <a:ext uri="{FF2B5EF4-FFF2-40B4-BE49-F238E27FC236}">
                  <a16:creationId xmlns:a16="http://schemas.microsoft.com/office/drawing/2014/main" id="{251BA538-FA53-6C48-9EE4-37D9C457F601}"/>
                </a:ext>
              </a:extLst>
            </p:cNvPr>
            <p:cNvCxnSpPr>
              <a:cxnSpLocks/>
            </p:cNvCxnSpPr>
            <p:nvPr/>
          </p:nvCxnSpPr>
          <p:spPr bwMode="auto">
            <a:xfrm flipH="1">
              <a:off x="2264731" y="1947413"/>
              <a:ext cx="3583454"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052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latshållare för bild 26">
            <a:extLst>
              <a:ext uri="{FF2B5EF4-FFF2-40B4-BE49-F238E27FC236}">
                <a16:creationId xmlns:a16="http://schemas.microsoft.com/office/drawing/2014/main" id="{F9200021-8628-0841-890F-8EF3863E85C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981" t="12692" b="16136"/>
          <a:stretch/>
        </p:blipFill>
        <p:spPr>
          <a:xfrm>
            <a:off x="0" y="1"/>
            <a:ext cx="9144000" cy="4714874"/>
          </a:xfrm>
        </p:spPr>
      </p:pic>
      <p:sp>
        <p:nvSpPr>
          <p:cNvPr id="7" name="Platshållare för text 6">
            <a:extLst>
              <a:ext uri="{FF2B5EF4-FFF2-40B4-BE49-F238E27FC236}">
                <a16:creationId xmlns:a16="http://schemas.microsoft.com/office/drawing/2014/main" id="{356A160F-6712-F244-9C56-2F9B69A39415}"/>
              </a:ext>
            </a:extLst>
          </p:cNvPr>
          <p:cNvSpPr>
            <a:spLocks noGrp="1"/>
          </p:cNvSpPr>
          <p:nvPr>
            <p:ph type="body" sz="quarter" idx="12"/>
          </p:nvPr>
        </p:nvSpPr>
        <p:spPr>
          <a:xfrm>
            <a:off x="5787080" y="425450"/>
            <a:ext cx="3152989" cy="3777545"/>
          </a:xfrm>
        </p:spPr>
        <p:txBody>
          <a:bodyPr/>
          <a:lstStyle/>
          <a:p>
            <a:r>
              <a:rPr lang="en-GB" dirty="0"/>
              <a:t>Top five…</a:t>
            </a:r>
          </a:p>
          <a:p>
            <a:pPr marL="0" lvl="1" indent="0">
              <a:buNone/>
            </a:pPr>
            <a:r>
              <a:rPr lang="en-GB" b="1" dirty="0"/>
              <a:t>…applicants to degree programmes</a:t>
            </a:r>
          </a:p>
          <a:p>
            <a:pPr lvl="1"/>
            <a:r>
              <a:rPr lang="en-GB" dirty="0"/>
              <a:t>Management and organisation, 599</a:t>
            </a:r>
          </a:p>
          <a:p>
            <a:pPr lvl="1"/>
            <a:r>
              <a:rPr lang="en-GB" dirty="0"/>
              <a:t>Web development, 360</a:t>
            </a:r>
          </a:p>
          <a:p>
            <a:pPr lvl="1"/>
            <a:r>
              <a:rPr lang="en-GB" dirty="0"/>
              <a:t>Nursing, 347</a:t>
            </a:r>
          </a:p>
          <a:p>
            <a:pPr lvl="1"/>
            <a:r>
              <a:rPr lang="en-GB" dirty="0"/>
              <a:t>Social work, 276  </a:t>
            </a:r>
          </a:p>
          <a:p>
            <a:pPr lvl="1"/>
            <a:r>
              <a:rPr lang="en-GB" dirty="0"/>
              <a:t>Psychologist, 266</a:t>
            </a:r>
          </a:p>
          <a:p>
            <a:pPr marL="0" lvl="1" indent="0">
              <a:spcBef>
                <a:spcPts val="936"/>
              </a:spcBef>
              <a:buNone/>
            </a:pPr>
            <a:r>
              <a:rPr lang="en-GB" b="1" dirty="0"/>
              <a:t>…applicants to single-subject courses</a:t>
            </a:r>
          </a:p>
          <a:p>
            <a:pPr lvl="1"/>
            <a:r>
              <a:rPr lang="en-GB" dirty="0"/>
              <a:t>Psychology I, 457</a:t>
            </a:r>
          </a:p>
          <a:p>
            <a:pPr lvl="1"/>
            <a:r>
              <a:rPr lang="en-GB" dirty="0"/>
              <a:t>Social law, 457</a:t>
            </a:r>
          </a:p>
          <a:p>
            <a:pPr lvl="1"/>
            <a:r>
              <a:rPr lang="en-GB" dirty="0"/>
              <a:t>Project management I, 376</a:t>
            </a:r>
          </a:p>
          <a:p>
            <a:pPr lvl="1"/>
            <a:r>
              <a:rPr lang="en-GB" dirty="0"/>
              <a:t>Sustainable small-scale forestry I, 247</a:t>
            </a:r>
          </a:p>
          <a:p>
            <a:pPr lvl="1"/>
            <a:r>
              <a:rPr lang="en-GB" dirty="0"/>
              <a:t>Food, nutrition and health, 235</a:t>
            </a:r>
          </a:p>
        </p:txBody>
      </p:sp>
      <p:sp>
        <p:nvSpPr>
          <p:cNvPr id="15" name="textruta 14">
            <a:extLst>
              <a:ext uri="{FF2B5EF4-FFF2-40B4-BE49-F238E27FC236}">
                <a16:creationId xmlns:a16="http://schemas.microsoft.com/office/drawing/2014/main" id="{F4E7758E-298D-BC43-A45F-A6AEAFCAE50D}"/>
              </a:ext>
            </a:extLst>
          </p:cNvPr>
          <p:cNvSpPr txBox="1"/>
          <p:nvPr/>
        </p:nvSpPr>
        <p:spPr>
          <a:xfrm>
            <a:off x="6594568" y="4197325"/>
            <a:ext cx="2286000" cy="261610"/>
          </a:xfrm>
          <a:prstGeom prst="rect">
            <a:avLst/>
          </a:prstGeom>
          <a:noFill/>
        </p:spPr>
        <p:txBody>
          <a:bodyPr wrap="square" rtlCol="0">
            <a:spAutoFit/>
          </a:bodyPr>
          <a:lstStyle/>
          <a:p>
            <a:r>
              <a:rPr lang="sv-SE" sz="1050" i="1" dirty="0">
                <a:latin typeface="+mn-lt"/>
              </a:rPr>
              <a:t>(</a:t>
            </a:r>
            <a:r>
              <a:rPr lang="sv-SE" sz="1050" i="1" dirty="0" err="1">
                <a:latin typeface="+mn-lt"/>
              </a:rPr>
              <a:t>number</a:t>
            </a:r>
            <a:r>
              <a:rPr lang="sv-SE" sz="1050" i="1" dirty="0">
                <a:latin typeface="+mn-lt"/>
              </a:rPr>
              <a:t> </a:t>
            </a:r>
            <a:r>
              <a:rPr lang="sv-SE" sz="1050" i="1" dirty="0" err="1">
                <a:latin typeface="+mn-lt"/>
              </a:rPr>
              <a:t>of</a:t>
            </a:r>
            <a:r>
              <a:rPr lang="sv-SE" sz="1050" i="1" dirty="0">
                <a:latin typeface="+mn-lt"/>
              </a:rPr>
              <a:t> </a:t>
            </a:r>
            <a:r>
              <a:rPr lang="sv-SE" sz="1050" i="1" dirty="0" err="1">
                <a:latin typeface="+mn-lt"/>
              </a:rPr>
              <a:t>first</a:t>
            </a:r>
            <a:r>
              <a:rPr lang="sv-SE" sz="1050" i="1" dirty="0">
                <a:latin typeface="+mn-lt"/>
              </a:rPr>
              <a:t>-choice </a:t>
            </a:r>
            <a:r>
              <a:rPr lang="sv-SE" sz="1050" i="1" dirty="0" err="1">
                <a:latin typeface="+mn-lt"/>
              </a:rPr>
              <a:t>applicants</a:t>
            </a:r>
            <a:r>
              <a:rPr lang="sv-SE" sz="1050" i="1" dirty="0">
                <a:latin typeface="+mn-lt"/>
              </a:rPr>
              <a:t>)</a:t>
            </a:r>
            <a:endParaRPr lang="sv-SE" sz="1050" dirty="0">
              <a:latin typeface="+mn-lt"/>
            </a:endParaRPr>
          </a:p>
        </p:txBody>
      </p:sp>
    </p:spTree>
    <p:extLst>
      <p:ext uri="{BB962C8B-B14F-4D97-AF65-F5344CB8AC3E}">
        <p14:creationId xmlns:p14="http://schemas.microsoft.com/office/powerpoint/2010/main" val="227848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2F80C07-55F3-454F-9C5B-A0EE2CE7BC2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1328" b="11328"/>
          <a:stretch/>
        </p:blipFill>
        <p:spPr>
          <a:xfrm>
            <a:off x="0" y="0"/>
            <a:ext cx="9144000" cy="4714875"/>
          </a:xfrm>
        </p:spPr>
      </p:pic>
      <p:sp>
        <p:nvSpPr>
          <p:cNvPr id="3" name="Text Placeholder 2">
            <a:extLst>
              <a:ext uri="{FF2B5EF4-FFF2-40B4-BE49-F238E27FC236}">
                <a16:creationId xmlns:a16="http://schemas.microsoft.com/office/drawing/2014/main" id="{716BBB2A-0313-2147-97DC-819127500E72}"/>
              </a:ext>
            </a:extLst>
          </p:cNvPr>
          <p:cNvSpPr>
            <a:spLocks noGrp="1"/>
          </p:cNvSpPr>
          <p:nvPr>
            <p:ph type="body" sz="quarter" idx="11"/>
          </p:nvPr>
        </p:nvSpPr>
        <p:spPr>
          <a:xfrm>
            <a:off x="6042025" y="425450"/>
            <a:ext cx="2663826" cy="2277135"/>
          </a:xfrm>
        </p:spPr>
        <p:txBody>
          <a:bodyPr/>
          <a:lstStyle/>
          <a:p>
            <a:r>
              <a:rPr lang="en-GB" dirty="0"/>
              <a:t>Master of science in engineering</a:t>
            </a:r>
          </a:p>
          <a:p>
            <a:pPr marL="0" lvl="1" indent="0">
              <a:buNone/>
            </a:pPr>
            <a:r>
              <a:rPr lang="en-GB" dirty="0"/>
              <a:t>In autumn 2020, a master of science in engineering with specialisation in software engineering will start</a:t>
            </a:r>
          </a:p>
        </p:txBody>
      </p:sp>
    </p:spTree>
    <p:extLst>
      <p:ext uri="{BB962C8B-B14F-4D97-AF65-F5344CB8AC3E}">
        <p14:creationId xmlns:p14="http://schemas.microsoft.com/office/powerpoint/2010/main" val="83857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nnéuniversitetet">
  <a:themeElements>
    <a:clrScheme name="Småland">
      <a:dk1>
        <a:sysClr val="windowText" lastClr="000000"/>
      </a:dk1>
      <a:lt1>
        <a:sysClr val="window" lastClr="FFFFFF"/>
      </a:lt1>
      <a:dk2>
        <a:srgbClr val="747474"/>
      </a:dk2>
      <a:lt2>
        <a:srgbClr val="FFFFFF"/>
      </a:lt2>
      <a:accent1>
        <a:srgbClr val="FFE000"/>
      </a:accent1>
      <a:accent2>
        <a:srgbClr val="B71234"/>
      </a:accent2>
      <a:accent3>
        <a:srgbClr val="557630"/>
      </a:accent3>
      <a:accent4>
        <a:srgbClr val="006983"/>
      </a:accent4>
      <a:accent5>
        <a:srgbClr val="928B81"/>
      </a:accent5>
      <a:accent6>
        <a:srgbClr val="C55E9B"/>
      </a:accent6>
      <a:hlink>
        <a:srgbClr val="0000FF"/>
      </a:hlink>
      <a:folHlink>
        <a:srgbClr val="800080"/>
      </a:folHlink>
    </a:clrScheme>
    <a:fontScheme name="1_Office Them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altLang="sv-S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nu-mall-SV-180201.potx" id="{B8315DAC-6812-4E43-9229-CDEB3783BF59}" vid="{700BB2AE-2C48-4656-A29D-C831D313E57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Linnéuniversitetet</Template>
  <TotalTime>0</TotalTime>
  <Words>506</Words>
  <Application>Microsoft Office PowerPoint</Application>
  <PresentationFormat>Bildspel på skärmen (16:9)</PresentationFormat>
  <Paragraphs>82</Paragraphs>
  <Slides>14</Slides>
  <Notes>1</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14</vt:i4>
      </vt:variant>
    </vt:vector>
  </HeadingPairs>
  <TitlesOfParts>
    <vt:vector size="18" baseType="lpstr">
      <vt:lpstr>Arial</vt:lpstr>
      <vt:lpstr>Calibri</vt:lpstr>
      <vt:lpstr>Times New Roman</vt:lpstr>
      <vt:lpstr>Linnéuniversitetet</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short description of Linnaeus University</dc:title>
  <dc:subject/>
  <dc:creator/>
  <cp:keywords/>
  <dc:description/>
  <cp:lastModifiedBy/>
  <cp:revision>1</cp:revision>
  <dcterms:created xsi:type="dcterms:W3CDTF">2018-02-05T12:21:23Z</dcterms:created>
  <dcterms:modified xsi:type="dcterms:W3CDTF">2021-02-14T02:24:19Z</dcterms:modified>
  <cp:category/>
  <cp:version/>
</cp:coreProperties>
</file>